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8" r:id="rId1"/>
  </p:sldMasterIdLst>
  <p:notesMasterIdLst>
    <p:notesMasterId r:id="rId61"/>
  </p:notesMasterIdLst>
  <p:sldIdLst>
    <p:sldId id="329" r:id="rId2"/>
    <p:sldId id="341" r:id="rId3"/>
    <p:sldId id="330" r:id="rId4"/>
    <p:sldId id="363" r:id="rId5"/>
    <p:sldId id="361" r:id="rId6"/>
    <p:sldId id="331" r:id="rId7"/>
    <p:sldId id="364" r:id="rId8"/>
    <p:sldId id="256" r:id="rId9"/>
    <p:sldId id="261" r:id="rId10"/>
    <p:sldId id="257" r:id="rId11"/>
    <p:sldId id="362" r:id="rId12"/>
    <p:sldId id="262" r:id="rId13"/>
    <p:sldId id="349" r:id="rId14"/>
    <p:sldId id="263" r:id="rId15"/>
    <p:sldId id="287" r:id="rId16"/>
    <p:sldId id="350" r:id="rId17"/>
    <p:sldId id="289" r:id="rId18"/>
    <p:sldId id="264" r:id="rId19"/>
    <p:sldId id="285" r:id="rId20"/>
    <p:sldId id="352" r:id="rId21"/>
    <p:sldId id="267" r:id="rId22"/>
    <p:sldId id="353" r:id="rId23"/>
    <p:sldId id="290" r:id="rId24"/>
    <p:sldId id="292" r:id="rId25"/>
    <p:sldId id="270" r:id="rId26"/>
    <p:sldId id="294" r:id="rId27"/>
    <p:sldId id="328" r:id="rId28"/>
    <p:sldId id="344" r:id="rId29"/>
    <p:sldId id="314" r:id="rId30"/>
    <p:sldId id="271" r:id="rId31"/>
    <p:sldId id="332" r:id="rId32"/>
    <p:sldId id="333" r:id="rId33"/>
    <p:sldId id="334" r:id="rId34"/>
    <p:sldId id="335" r:id="rId35"/>
    <p:sldId id="336" r:id="rId36"/>
    <p:sldId id="346" r:id="rId37"/>
    <p:sldId id="258" r:id="rId38"/>
    <p:sldId id="343" r:id="rId39"/>
    <p:sldId id="340" r:id="rId40"/>
    <p:sldId id="337" r:id="rId41"/>
    <p:sldId id="357" r:id="rId42"/>
    <p:sldId id="338" r:id="rId43"/>
    <p:sldId id="339" r:id="rId44"/>
    <p:sldId id="348" r:id="rId45"/>
    <p:sldId id="306" r:id="rId46"/>
    <p:sldId id="305" r:id="rId47"/>
    <p:sldId id="360" r:id="rId48"/>
    <p:sldId id="347" r:id="rId49"/>
    <p:sldId id="359" r:id="rId50"/>
    <p:sldId id="320" r:id="rId51"/>
    <p:sldId id="315" r:id="rId52"/>
    <p:sldId id="351" r:id="rId53"/>
    <p:sldId id="327" r:id="rId54"/>
    <p:sldId id="308" r:id="rId55"/>
    <p:sldId id="355" r:id="rId56"/>
    <p:sldId id="313" r:id="rId57"/>
    <p:sldId id="365" r:id="rId58"/>
    <p:sldId id="298" r:id="rId59"/>
    <p:sldId id="300" r:id="rId6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566CC"/>
    <a:srgbClr val="BE12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44" autoAdjust="0"/>
    <p:restoredTop sz="69479" autoAdjust="0"/>
  </p:normalViewPr>
  <p:slideViewPr>
    <p:cSldViewPr snapToGrid="0">
      <p:cViewPr varScale="1">
        <p:scale>
          <a:sx n="52" d="100"/>
          <a:sy n="52" d="100"/>
        </p:scale>
        <p:origin x="612" y="36"/>
      </p:cViewPr>
      <p:guideLst/>
    </p:cSldViewPr>
  </p:slideViewPr>
  <p:outlineViewPr>
    <p:cViewPr>
      <p:scale>
        <a:sx n="33" d="100"/>
        <a:sy n="33" d="100"/>
      </p:scale>
      <p:origin x="0" y="-34674"/>
    </p:cViewPr>
  </p:outlineViewPr>
  <p:notesTextViewPr>
    <p:cViewPr>
      <p:scale>
        <a:sx n="1" d="1"/>
        <a:sy n="1" d="1"/>
      </p:scale>
      <p:origin x="0" y="0"/>
    </p:cViewPr>
  </p:notesTextViewPr>
  <p:sorterViewPr>
    <p:cViewPr>
      <p:scale>
        <a:sx n="20" d="100"/>
        <a:sy n="20" d="100"/>
      </p:scale>
      <p:origin x="0" y="-486"/>
    </p:cViewPr>
  </p:sorterViewPr>
  <p:notesViewPr>
    <p:cSldViewPr snapToGrid="0">
      <p:cViewPr varScale="1">
        <p:scale>
          <a:sx n="57" d="100"/>
          <a:sy n="57" d="100"/>
        </p:scale>
        <p:origin x="1980" y="72"/>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67F3A8-8D66-44F1-8AED-6A2AF22DB36F}" type="datetimeFigureOut">
              <a:rPr lang="en-US" smtClean="0"/>
              <a:t>11/24/2014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8AC15D-9525-4D26-989B-0D2BE8ACAC03}" type="slidenum">
              <a:rPr lang="en-US" smtClean="0"/>
              <a:t>‹#›</a:t>
            </a:fld>
            <a:endParaRPr lang="en-US" dirty="0"/>
          </a:p>
        </p:txBody>
      </p:sp>
    </p:spTree>
    <p:extLst>
      <p:ext uri="{BB962C8B-B14F-4D97-AF65-F5344CB8AC3E}">
        <p14:creationId xmlns:p14="http://schemas.microsoft.com/office/powerpoint/2010/main" val="14029346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used as an attention getter and activates the brain to pay attention and be engaged. The area of the brain this activates is called the prefrontal cortex and this must be activated for the brain to learn something new.</a:t>
            </a:r>
          </a:p>
          <a:p>
            <a:r>
              <a:rPr lang="en-US" dirty="0" smtClean="0"/>
              <a:t>Class Class- response yes, yes, teacher says the class class differently each time and students have to respond in the same manner. Keeps the students paying attention to response and brings back students to refocus.</a:t>
            </a:r>
          </a:p>
          <a:p>
            <a:r>
              <a:rPr lang="en-US" dirty="0" smtClean="0"/>
              <a:t>Laughingly following directions</a:t>
            </a:r>
          </a:p>
          <a:p>
            <a:endParaRPr lang="en-US" dirty="0"/>
          </a:p>
        </p:txBody>
      </p:sp>
      <p:sp>
        <p:nvSpPr>
          <p:cNvPr id="4" name="Slide Number Placeholder 3"/>
          <p:cNvSpPr>
            <a:spLocks noGrp="1"/>
          </p:cNvSpPr>
          <p:nvPr>
            <p:ph type="sldNum" sz="quarter" idx="10"/>
          </p:nvPr>
        </p:nvSpPr>
        <p:spPr/>
        <p:txBody>
          <a:bodyPr/>
          <a:lstStyle/>
          <a:p>
            <a:fld id="{0F8AC15D-9525-4D26-989B-0D2BE8ACAC03}" type="slidenum">
              <a:rPr lang="en-US" smtClean="0"/>
              <a:t>12</a:t>
            </a:fld>
            <a:endParaRPr lang="en-US" dirty="0"/>
          </a:p>
        </p:txBody>
      </p:sp>
    </p:spTree>
    <p:extLst>
      <p:ext uri="{BB962C8B-B14F-4D97-AF65-F5344CB8AC3E}">
        <p14:creationId xmlns:p14="http://schemas.microsoft.com/office/powerpoint/2010/main" val="2569030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If I cannot control my own emotions or reactions how do I expect to control the emotion/reactions of my students?</a:t>
            </a:r>
          </a:p>
          <a:p>
            <a:r>
              <a:rPr lang="en-US" dirty="0" smtClean="0"/>
              <a:t>If I cannot be consistent with my own management plan, how do I expect to have my students consistently follow the management plan?</a:t>
            </a:r>
          </a:p>
          <a:p>
            <a:endParaRPr lang="en-US" dirty="0"/>
          </a:p>
        </p:txBody>
      </p:sp>
      <p:sp>
        <p:nvSpPr>
          <p:cNvPr id="4" name="Slide Number Placeholder 3"/>
          <p:cNvSpPr>
            <a:spLocks noGrp="1"/>
          </p:cNvSpPr>
          <p:nvPr>
            <p:ph type="sldNum" sz="quarter" idx="10"/>
          </p:nvPr>
        </p:nvSpPr>
        <p:spPr/>
        <p:txBody>
          <a:bodyPr/>
          <a:lstStyle/>
          <a:p>
            <a:fld id="{0F8AC15D-9525-4D26-989B-0D2BE8ACAC03}" type="slidenum">
              <a:rPr lang="en-US" smtClean="0"/>
              <a:t>37</a:t>
            </a:fld>
            <a:endParaRPr lang="en-US" dirty="0"/>
          </a:p>
        </p:txBody>
      </p:sp>
    </p:spTree>
    <p:extLst>
      <p:ext uri="{BB962C8B-B14F-4D97-AF65-F5344CB8AC3E}">
        <p14:creationId xmlns:p14="http://schemas.microsoft.com/office/powerpoint/2010/main" val="10807913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Think about your room and what students do and do not have access. Think about any reason a child would have to be out of their seat.</a:t>
            </a:r>
          </a:p>
          <a:p>
            <a:endParaRPr lang="en-US" dirty="0"/>
          </a:p>
        </p:txBody>
      </p:sp>
      <p:sp>
        <p:nvSpPr>
          <p:cNvPr id="4" name="Slide Number Placeholder 3"/>
          <p:cNvSpPr>
            <a:spLocks noGrp="1"/>
          </p:cNvSpPr>
          <p:nvPr>
            <p:ph type="sldNum" sz="quarter" idx="10"/>
          </p:nvPr>
        </p:nvSpPr>
        <p:spPr/>
        <p:txBody>
          <a:bodyPr/>
          <a:lstStyle/>
          <a:p>
            <a:fld id="{0F8AC15D-9525-4D26-989B-0D2BE8ACAC03}" type="slidenum">
              <a:rPr lang="en-US" smtClean="0"/>
              <a:t>45</a:t>
            </a:fld>
            <a:endParaRPr lang="en-US" dirty="0"/>
          </a:p>
        </p:txBody>
      </p:sp>
    </p:spTree>
    <p:extLst>
      <p:ext uri="{BB962C8B-B14F-4D97-AF65-F5344CB8AC3E}">
        <p14:creationId xmlns:p14="http://schemas.microsoft.com/office/powerpoint/2010/main" val="6392984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can kids touch and not touch</a:t>
            </a:r>
          </a:p>
          <a:p>
            <a:r>
              <a:rPr lang="en-US" dirty="0" smtClean="0"/>
              <a:t>How</a:t>
            </a:r>
            <a:r>
              <a:rPr lang="en-US" baseline="0" dirty="0" smtClean="0"/>
              <a:t> should it always look- take pictures of how you want it</a:t>
            </a:r>
          </a:p>
          <a:p>
            <a:r>
              <a:rPr lang="en-US" baseline="0" dirty="0" smtClean="0"/>
              <a:t>What are the procedures for using that area</a:t>
            </a:r>
            <a:endParaRPr lang="en-US" dirty="0"/>
          </a:p>
        </p:txBody>
      </p:sp>
      <p:sp>
        <p:nvSpPr>
          <p:cNvPr id="4" name="Slide Number Placeholder 3"/>
          <p:cNvSpPr>
            <a:spLocks noGrp="1"/>
          </p:cNvSpPr>
          <p:nvPr>
            <p:ph type="sldNum" sz="quarter" idx="10"/>
          </p:nvPr>
        </p:nvSpPr>
        <p:spPr/>
        <p:txBody>
          <a:bodyPr/>
          <a:lstStyle/>
          <a:p>
            <a:fld id="{0F8AC15D-9525-4D26-989B-0D2BE8ACAC03}" type="slidenum">
              <a:rPr lang="en-US" smtClean="0"/>
              <a:t>46</a:t>
            </a:fld>
            <a:endParaRPr lang="en-US" dirty="0"/>
          </a:p>
        </p:txBody>
      </p:sp>
    </p:spTree>
    <p:extLst>
      <p:ext uri="{BB962C8B-B14F-4D97-AF65-F5344CB8AC3E}">
        <p14:creationId xmlns:p14="http://schemas.microsoft.com/office/powerpoint/2010/main" val="40222171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PAT</a:t>
            </a:r>
          </a:p>
          <a:p>
            <a:r>
              <a:rPr lang="en-US" dirty="0" smtClean="0"/>
              <a:t>You determine up front the activity students would be doing and whenever possible something you would have done as a educational activity. ( but your kids do not know that)</a:t>
            </a:r>
          </a:p>
          <a:p>
            <a:r>
              <a:rPr lang="en-US" dirty="0" smtClean="0"/>
              <a:t>Determine up front the time you would need for the activity</a:t>
            </a:r>
          </a:p>
          <a:p>
            <a:r>
              <a:rPr lang="en-US" dirty="0" smtClean="0"/>
              <a:t>You control how many points to give.</a:t>
            </a:r>
          </a:p>
          <a:p>
            <a:r>
              <a:rPr lang="en-US" dirty="0" smtClean="0"/>
              <a:t>You can take points away or not.</a:t>
            </a:r>
          </a:p>
          <a:p>
            <a:r>
              <a:rPr lang="en-US" dirty="0" smtClean="0"/>
              <a:t>Classroom routines such as lining up, putting away desk supplies, taking out desk supplies, etc.</a:t>
            </a:r>
          </a:p>
          <a:p>
            <a:r>
              <a:rPr lang="en-US" dirty="0" smtClean="0"/>
              <a:t>Hurry up bonus</a:t>
            </a:r>
          </a:p>
          <a:p>
            <a:r>
              <a:rPr lang="en-US" dirty="0" smtClean="0"/>
              <a:t>Can be used in groups or class</a:t>
            </a:r>
          </a:p>
          <a:p>
            <a:r>
              <a:rPr lang="en-US" dirty="0" smtClean="0"/>
              <a:t>Aimed at shaping individuals, add one that needs to improve and others who do not and give bonus, sudden heroes for extra points</a:t>
            </a:r>
          </a:p>
          <a:p>
            <a:r>
              <a:rPr lang="en-US" dirty="0" smtClean="0"/>
              <a:t>Secret student of the day for added bonus</a:t>
            </a:r>
          </a:p>
          <a:p>
            <a:r>
              <a:rPr lang="en-US" dirty="0" smtClean="0"/>
              <a:t>Anything is your pet peeve this method you can use to shape your behavior.</a:t>
            </a:r>
          </a:p>
          <a:p>
            <a:endParaRPr lang="en-US" dirty="0"/>
          </a:p>
        </p:txBody>
      </p:sp>
      <p:sp>
        <p:nvSpPr>
          <p:cNvPr id="4" name="Slide Number Placeholder 3"/>
          <p:cNvSpPr>
            <a:spLocks noGrp="1"/>
          </p:cNvSpPr>
          <p:nvPr>
            <p:ph type="sldNum" sz="quarter" idx="10"/>
          </p:nvPr>
        </p:nvSpPr>
        <p:spPr/>
        <p:txBody>
          <a:bodyPr/>
          <a:lstStyle/>
          <a:p>
            <a:fld id="{0F8AC15D-9525-4D26-989B-0D2BE8ACAC03}" type="slidenum">
              <a:rPr lang="en-US" smtClean="0"/>
              <a:t>48</a:t>
            </a:fld>
            <a:endParaRPr lang="en-US" dirty="0"/>
          </a:p>
        </p:txBody>
      </p:sp>
    </p:spTree>
    <p:extLst>
      <p:ext uri="{BB962C8B-B14F-4D97-AF65-F5344CB8AC3E}">
        <p14:creationId xmlns:p14="http://schemas.microsoft.com/office/powerpoint/2010/main" val="27725482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Avoid breaking the teaching through minimal correction</a:t>
            </a:r>
          </a:p>
          <a:p>
            <a:endParaRPr lang="en-US" dirty="0"/>
          </a:p>
        </p:txBody>
      </p:sp>
      <p:sp>
        <p:nvSpPr>
          <p:cNvPr id="4" name="Slide Number Placeholder 3"/>
          <p:cNvSpPr>
            <a:spLocks noGrp="1"/>
          </p:cNvSpPr>
          <p:nvPr>
            <p:ph type="sldNum" sz="quarter" idx="10"/>
          </p:nvPr>
        </p:nvSpPr>
        <p:spPr/>
        <p:txBody>
          <a:bodyPr/>
          <a:lstStyle/>
          <a:p>
            <a:fld id="{0F8AC15D-9525-4D26-989B-0D2BE8ACAC03}" type="slidenum">
              <a:rPr lang="en-US" smtClean="0"/>
              <a:t>53</a:t>
            </a:fld>
            <a:endParaRPr lang="en-US" dirty="0"/>
          </a:p>
        </p:txBody>
      </p:sp>
    </p:spTree>
    <p:extLst>
      <p:ext uri="{BB962C8B-B14F-4D97-AF65-F5344CB8AC3E}">
        <p14:creationId xmlns:p14="http://schemas.microsoft.com/office/powerpoint/2010/main" val="25972946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a:t>
            </a:r>
            <a:r>
              <a:rPr lang="en-US" baseline="0" dirty="0" smtClean="0"/>
              <a:t> are consistent</a:t>
            </a:r>
          </a:p>
          <a:p>
            <a:r>
              <a:rPr lang="en-US" baseline="0" dirty="0" smtClean="0"/>
              <a:t>You are not consistent</a:t>
            </a:r>
            <a:endParaRPr lang="en-US" dirty="0"/>
          </a:p>
        </p:txBody>
      </p:sp>
      <p:sp>
        <p:nvSpPr>
          <p:cNvPr id="4" name="Slide Number Placeholder 3"/>
          <p:cNvSpPr>
            <a:spLocks noGrp="1"/>
          </p:cNvSpPr>
          <p:nvPr>
            <p:ph type="sldNum" sz="quarter" idx="10"/>
          </p:nvPr>
        </p:nvSpPr>
        <p:spPr/>
        <p:txBody>
          <a:bodyPr/>
          <a:lstStyle/>
          <a:p>
            <a:fld id="{0F8AC15D-9525-4D26-989B-0D2BE8ACAC03}" type="slidenum">
              <a:rPr lang="en-US" smtClean="0"/>
              <a:t>56</a:t>
            </a:fld>
            <a:endParaRPr lang="en-US" dirty="0"/>
          </a:p>
        </p:txBody>
      </p:sp>
    </p:spTree>
    <p:extLst>
      <p:ext uri="{BB962C8B-B14F-4D97-AF65-F5344CB8AC3E}">
        <p14:creationId xmlns:p14="http://schemas.microsoft.com/office/powerpoint/2010/main" val="23405263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Well defined yet simple</a:t>
            </a:r>
          </a:p>
          <a:p>
            <a:r>
              <a:rPr lang="en-US" dirty="0" smtClean="0"/>
              <a:t> no more than a few- easy to remember</a:t>
            </a:r>
          </a:p>
          <a:p>
            <a:r>
              <a:rPr lang="en-US" dirty="0" smtClean="0"/>
              <a:t>Teach, practice, reinforce</a:t>
            </a:r>
            <a:endParaRPr lang="en-US" dirty="0"/>
          </a:p>
        </p:txBody>
      </p:sp>
      <p:sp>
        <p:nvSpPr>
          <p:cNvPr id="4" name="Slide Number Placeholder 3"/>
          <p:cNvSpPr>
            <a:spLocks noGrp="1"/>
          </p:cNvSpPr>
          <p:nvPr>
            <p:ph type="sldNum" sz="quarter" idx="10"/>
          </p:nvPr>
        </p:nvSpPr>
        <p:spPr/>
        <p:txBody>
          <a:bodyPr/>
          <a:lstStyle/>
          <a:p>
            <a:fld id="{0F8AC15D-9525-4D26-989B-0D2BE8ACAC03}" type="slidenum">
              <a:rPr lang="en-US" smtClean="0"/>
              <a:t>58</a:t>
            </a:fld>
            <a:endParaRPr lang="en-US" dirty="0"/>
          </a:p>
        </p:txBody>
      </p:sp>
    </p:spTree>
    <p:extLst>
      <p:ext uri="{BB962C8B-B14F-4D97-AF65-F5344CB8AC3E}">
        <p14:creationId xmlns:p14="http://schemas.microsoft.com/office/powerpoint/2010/main" val="31769854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8AC15D-9525-4D26-989B-0D2BE8ACAC03}" type="slidenum">
              <a:rPr lang="en-US" smtClean="0"/>
              <a:t>59</a:t>
            </a:fld>
            <a:endParaRPr lang="en-US" dirty="0"/>
          </a:p>
        </p:txBody>
      </p:sp>
    </p:spTree>
    <p:extLst>
      <p:ext uri="{BB962C8B-B14F-4D97-AF65-F5344CB8AC3E}">
        <p14:creationId xmlns:p14="http://schemas.microsoft.com/office/powerpoint/2010/main" val="2769289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Using oral repetition and gestures activates areas visual, auditory both listening and speaking, motor, and emotions.</a:t>
            </a:r>
          </a:p>
          <a:p>
            <a:pPr marL="0" indent="0">
              <a:buNone/>
            </a:pPr>
            <a:r>
              <a:rPr lang="en-US" dirty="0" smtClean="0"/>
              <a:t>Adding emotions triggers the brain to release chemicals adrenaline, dopamine, serotonin and help to change and build neuron networks which assist in learning and memory.</a:t>
            </a:r>
          </a:p>
          <a:p>
            <a:pPr marL="0" indent="0">
              <a:buNone/>
            </a:pPr>
            <a:endParaRPr lang="en-US" dirty="0" smtClean="0"/>
          </a:p>
          <a:p>
            <a:pPr marL="0" indent="0">
              <a:buNone/>
            </a:pPr>
            <a:r>
              <a:rPr lang="en-US" dirty="0" smtClean="0"/>
              <a:t>Teacher speaks for no longer than 30 seconds, the students rehearse what was just said with a partner using gestures.</a:t>
            </a:r>
          </a:p>
          <a:p>
            <a:pPr marL="0" indent="0">
              <a:buNone/>
            </a:pPr>
            <a:endParaRPr lang="en-US" dirty="0" smtClean="0"/>
          </a:p>
          <a:p>
            <a:pPr marL="0" indent="0">
              <a:buNone/>
            </a:pPr>
            <a:r>
              <a:rPr lang="en-US" dirty="0" smtClean="0"/>
              <a:t>The idea is to chunk the information into smaller bits. Knowing I only need to focus for short periods of time helps me to stay focused longer.</a:t>
            </a:r>
          </a:p>
          <a:p>
            <a:r>
              <a:rPr lang="en-US" dirty="0" smtClean="0"/>
              <a:t>It is just as important to plan the management of the lesson as it is to plan the teaching strategies to learn the content.</a:t>
            </a:r>
          </a:p>
          <a:p>
            <a:r>
              <a:rPr lang="en-US" dirty="0" smtClean="0"/>
              <a:t>Students who are exploring the learning or participating in shared inquiry can use parts of this after the material has been deemed correct. Then students can practice and rehearsed</a:t>
            </a:r>
          </a:p>
          <a:p>
            <a:pPr marL="228600" lvl="1">
              <a:spcBef>
                <a:spcPts val="1000"/>
              </a:spcBef>
            </a:pPr>
            <a:r>
              <a:rPr lang="en-US" dirty="0" smtClean="0"/>
              <a:t>Gestures also help you to see which pairs are engaged, burn some energy through movement, engages the students in listening and speaking and adds a multi-sensory (see and do) approach to their learning.</a:t>
            </a:r>
          </a:p>
          <a:p>
            <a:pPr marL="228600" lvl="1">
              <a:spcBef>
                <a:spcPts val="1000"/>
              </a:spcBef>
            </a:pPr>
            <a:r>
              <a:rPr lang="en-US" dirty="0" smtClean="0"/>
              <a:t>Humor decreases stress levels, relaxes muscles, decrease blood pressure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F8AC15D-9525-4D26-989B-0D2BE8ACAC03}" type="slidenum">
              <a:rPr lang="en-US" smtClean="0"/>
              <a:t>14</a:t>
            </a:fld>
            <a:endParaRPr lang="en-US" dirty="0"/>
          </a:p>
        </p:txBody>
      </p:sp>
    </p:spTree>
    <p:extLst>
      <p:ext uri="{BB962C8B-B14F-4D97-AF65-F5344CB8AC3E}">
        <p14:creationId xmlns:p14="http://schemas.microsoft.com/office/powerpoint/2010/main" val="1492865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Teaching energetic body language</a:t>
            </a:r>
          </a:p>
          <a:p>
            <a:r>
              <a:rPr lang="en-US" dirty="0" smtClean="0"/>
              <a:t>Students explaining with energy using big gestures and expressive language</a:t>
            </a:r>
          </a:p>
          <a:p>
            <a:r>
              <a:rPr lang="en-US" dirty="0" smtClean="0"/>
              <a:t>Listeners using gestures to show they are listening.</a:t>
            </a:r>
          </a:p>
          <a:p>
            <a:pPr lvl="1"/>
            <a:r>
              <a:rPr lang="en-US" dirty="0" smtClean="0"/>
              <a:t>Holding your hand to your ear</a:t>
            </a:r>
          </a:p>
          <a:p>
            <a:pPr lvl="1"/>
            <a:r>
              <a:rPr lang="en-US" dirty="0" smtClean="0"/>
              <a:t>Nodding your head</a:t>
            </a:r>
          </a:p>
          <a:p>
            <a:pPr lvl="1"/>
            <a:r>
              <a:rPr lang="en-US" dirty="0" smtClean="0"/>
              <a:t>Mirroring the gestures</a:t>
            </a:r>
          </a:p>
          <a:p>
            <a:pPr lvl="1"/>
            <a:r>
              <a:rPr lang="en-US" dirty="0" smtClean="0"/>
              <a:t>Rolling you hands to signify you want more</a:t>
            </a:r>
          </a:p>
          <a:p>
            <a:endParaRPr lang="en-US" dirty="0"/>
          </a:p>
        </p:txBody>
      </p:sp>
      <p:sp>
        <p:nvSpPr>
          <p:cNvPr id="4" name="Slide Number Placeholder 3"/>
          <p:cNvSpPr>
            <a:spLocks noGrp="1"/>
          </p:cNvSpPr>
          <p:nvPr>
            <p:ph type="sldNum" sz="quarter" idx="10"/>
          </p:nvPr>
        </p:nvSpPr>
        <p:spPr/>
        <p:txBody>
          <a:bodyPr/>
          <a:lstStyle/>
          <a:p>
            <a:fld id="{0F8AC15D-9525-4D26-989B-0D2BE8ACAC03}" type="slidenum">
              <a:rPr lang="en-US" smtClean="0"/>
              <a:t>15</a:t>
            </a:fld>
            <a:endParaRPr lang="en-US" dirty="0"/>
          </a:p>
        </p:txBody>
      </p:sp>
    </p:spTree>
    <p:extLst>
      <p:ext uri="{BB962C8B-B14F-4D97-AF65-F5344CB8AC3E}">
        <p14:creationId xmlns:p14="http://schemas.microsoft.com/office/powerpoint/2010/main" val="1747500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Used to add humor</a:t>
            </a:r>
          </a:p>
          <a:p>
            <a:endParaRPr lang="en-US" dirty="0"/>
          </a:p>
        </p:txBody>
      </p:sp>
      <p:sp>
        <p:nvSpPr>
          <p:cNvPr id="4" name="Slide Number Placeholder 3"/>
          <p:cNvSpPr>
            <a:spLocks noGrp="1"/>
          </p:cNvSpPr>
          <p:nvPr>
            <p:ph type="sldNum" sz="quarter" idx="10"/>
          </p:nvPr>
        </p:nvSpPr>
        <p:spPr/>
        <p:txBody>
          <a:bodyPr/>
          <a:lstStyle/>
          <a:p>
            <a:fld id="{0F8AC15D-9525-4D26-989B-0D2BE8ACAC03}" type="slidenum">
              <a:rPr lang="en-US" smtClean="0"/>
              <a:t>17</a:t>
            </a:fld>
            <a:endParaRPr lang="en-US" dirty="0"/>
          </a:p>
        </p:txBody>
      </p:sp>
    </p:spTree>
    <p:extLst>
      <p:ext uri="{BB962C8B-B14F-4D97-AF65-F5344CB8AC3E}">
        <p14:creationId xmlns:p14="http://schemas.microsoft.com/office/powerpoint/2010/main" val="30328439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Frequently rehearsed with gestures</a:t>
            </a:r>
          </a:p>
          <a:p>
            <a:r>
              <a:rPr lang="en-US" dirty="0" smtClean="0"/>
              <a:t>We are conditioned to copy one another- think a baby who imitates its mother</a:t>
            </a:r>
          </a:p>
          <a:p>
            <a:r>
              <a:rPr lang="en-US" dirty="0" smtClean="0"/>
              <a:t>Students’ imitate good behavior</a:t>
            </a:r>
          </a:p>
          <a:p>
            <a:r>
              <a:rPr lang="en-US" dirty="0" smtClean="0"/>
              <a:t>Taught, rehearsed and repeat at the beginning of the day, after lunch and toward the end of the day</a:t>
            </a:r>
          </a:p>
          <a:p>
            <a:r>
              <a:rPr lang="en-US" dirty="0" smtClean="0"/>
              <a:t>Used when a child does not break a rule per se but does not make you happy</a:t>
            </a:r>
          </a:p>
          <a:p>
            <a:r>
              <a:rPr lang="en-US" dirty="0" smtClean="0"/>
              <a:t>This helped to shape respectful behavior</a:t>
            </a:r>
          </a:p>
          <a:p>
            <a:r>
              <a:rPr lang="en-US" dirty="0" smtClean="0"/>
              <a:t>Teacher decided what constituted as disrespectful behavior</a:t>
            </a:r>
          </a:p>
          <a:p>
            <a:r>
              <a:rPr lang="en-US" dirty="0" smtClean="0"/>
              <a:t>Half of life is keeping your boss happy</a:t>
            </a:r>
          </a:p>
          <a:p>
            <a:r>
              <a:rPr lang="en-US" dirty="0" smtClean="0"/>
              <a:t>Gets rid of the loopholes with rules since you can post every single rule</a:t>
            </a:r>
          </a:p>
          <a:p>
            <a:r>
              <a:rPr lang="en-US" dirty="0" smtClean="0"/>
              <a:t>The most wide spread management procedure is nag, nag, nag.</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F8AC15D-9525-4D26-989B-0D2BE8ACAC03}" type="slidenum">
              <a:rPr lang="en-US" smtClean="0"/>
              <a:t>18</a:t>
            </a:fld>
            <a:endParaRPr lang="en-US" dirty="0"/>
          </a:p>
        </p:txBody>
      </p:sp>
    </p:spTree>
    <p:extLst>
      <p:ext uri="{BB962C8B-B14F-4D97-AF65-F5344CB8AC3E}">
        <p14:creationId xmlns:p14="http://schemas.microsoft.com/office/powerpoint/2010/main" val="1351936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8AC15D-9525-4D26-989B-0D2BE8ACAC03}" type="slidenum">
              <a:rPr lang="en-US" smtClean="0"/>
              <a:t>19</a:t>
            </a:fld>
            <a:endParaRPr lang="en-US" dirty="0"/>
          </a:p>
        </p:txBody>
      </p:sp>
    </p:spTree>
    <p:extLst>
      <p:ext uri="{BB962C8B-B14F-4D97-AF65-F5344CB8AC3E}">
        <p14:creationId xmlns:p14="http://schemas.microsoft.com/office/powerpoint/2010/main" val="37910010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Entertaining</a:t>
            </a:r>
          </a:p>
          <a:p>
            <a:r>
              <a:rPr lang="en-US" dirty="0" smtClean="0"/>
              <a:t>Plays on emotions</a:t>
            </a:r>
          </a:p>
          <a:p>
            <a:r>
              <a:rPr lang="en-US" dirty="0" smtClean="0"/>
              <a:t>Smiley/frowny ., Cool and Uncool, groovy and not groovy, Mighty yeah or mighty groan</a:t>
            </a:r>
          </a:p>
          <a:p>
            <a:r>
              <a:rPr lang="en-US" dirty="0" smtClean="0"/>
              <a:t>Levels of challenge which is related to the behavior trying to change</a:t>
            </a:r>
          </a:p>
          <a:p>
            <a:r>
              <a:rPr lang="en-US" dirty="0" smtClean="0"/>
              <a:t>Try to keep the scorekeeper/teacher happy</a:t>
            </a:r>
          </a:p>
          <a:p>
            <a:r>
              <a:rPr lang="en-US" dirty="0" smtClean="0"/>
              <a:t>Categories such more or less free time, more or less computer time, more or less game time, one page or less of homework</a:t>
            </a:r>
          </a:p>
          <a:p>
            <a:r>
              <a:rPr lang="en-US" dirty="0" smtClean="0"/>
              <a:t>Practice what makes the scorekeeper happy and unhappy</a:t>
            </a:r>
          </a:p>
          <a:p>
            <a:r>
              <a:rPr lang="en-US" dirty="0" smtClean="0"/>
              <a:t>Try no more than 2 frownys in a row</a:t>
            </a:r>
          </a:p>
          <a:p>
            <a:r>
              <a:rPr lang="en-US" dirty="0" smtClean="0"/>
              <a:t>Plus/minus three- looking for smiley/frowny behavior, no more that 3, kept more points for special days</a:t>
            </a:r>
          </a:p>
          <a:p>
            <a:r>
              <a:rPr lang="en-US" dirty="0" smtClean="0"/>
              <a:t>Had her students watch other kids play for 2 minutes to show serious about the penalties</a:t>
            </a:r>
          </a:p>
          <a:p>
            <a:r>
              <a:rPr lang="en-US" dirty="0" smtClean="0"/>
              <a:t>Students are motivated to come out from behind</a:t>
            </a:r>
          </a:p>
          <a:p>
            <a:r>
              <a:rPr lang="en-US" dirty="0" smtClean="0"/>
              <a:t>Use it to reward groups or individuals for whole class reward to shape behavior</a:t>
            </a:r>
          </a:p>
          <a:p>
            <a:endParaRPr lang="en-US" dirty="0"/>
          </a:p>
        </p:txBody>
      </p:sp>
      <p:sp>
        <p:nvSpPr>
          <p:cNvPr id="4" name="Slide Number Placeholder 3"/>
          <p:cNvSpPr>
            <a:spLocks noGrp="1"/>
          </p:cNvSpPr>
          <p:nvPr>
            <p:ph type="sldNum" sz="quarter" idx="10"/>
          </p:nvPr>
        </p:nvSpPr>
        <p:spPr/>
        <p:txBody>
          <a:bodyPr/>
          <a:lstStyle/>
          <a:p>
            <a:fld id="{0F8AC15D-9525-4D26-989B-0D2BE8ACAC03}" type="slidenum">
              <a:rPr lang="en-US" smtClean="0"/>
              <a:t>21</a:t>
            </a:fld>
            <a:endParaRPr lang="en-US" dirty="0"/>
          </a:p>
        </p:txBody>
      </p:sp>
    </p:spTree>
    <p:extLst>
      <p:ext uri="{BB962C8B-B14F-4D97-AF65-F5344CB8AC3E}">
        <p14:creationId xmlns:p14="http://schemas.microsoft.com/office/powerpoint/2010/main" val="1395159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Where do students sit who need more careful watching?</a:t>
            </a:r>
          </a:p>
          <a:p>
            <a:r>
              <a:rPr lang="en-US" dirty="0" smtClean="0"/>
              <a:t>Proximity and mobility- 2 to three steps of threat</a:t>
            </a:r>
          </a:p>
          <a:p>
            <a:r>
              <a:rPr lang="en-US" dirty="0" smtClean="0"/>
              <a:t>Working the crowd</a:t>
            </a:r>
          </a:p>
          <a:p>
            <a:r>
              <a:rPr lang="en-US" dirty="0" smtClean="0"/>
              <a:t>Psychological Distance</a:t>
            </a:r>
          </a:p>
          <a:p>
            <a:endParaRPr lang="en-US" dirty="0"/>
          </a:p>
        </p:txBody>
      </p:sp>
      <p:sp>
        <p:nvSpPr>
          <p:cNvPr id="4" name="Slide Number Placeholder 3"/>
          <p:cNvSpPr>
            <a:spLocks noGrp="1"/>
          </p:cNvSpPr>
          <p:nvPr>
            <p:ph type="sldNum" sz="quarter" idx="10"/>
          </p:nvPr>
        </p:nvSpPr>
        <p:spPr/>
        <p:txBody>
          <a:bodyPr/>
          <a:lstStyle/>
          <a:p>
            <a:fld id="{0F8AC15D-9525-4D26-989B-0D2BE8ACAC03}" type="slidenum">
              <a:rPr lang="en-US" smtClean="0"/>
              <a:t>32</a:t>
            </a:fld>
            <a:endParaRPr lang="en-US" dirty="0"/>
          </a:p>
        </p:txBody>
      </p:sp>
    </p:spTree>
    <p:extLst>
      <p:ext uri="{BB962C8B-B14F-4D97-AF65-F5344CB8AC3E}">
        <p14:creationId xmlns:p14="http://schemas.microsoft.com/office/powerpoint/2010/main" val="2372361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Objective of a room arrangement is to create walkways</a:t>
            </a:r>
          </a:p>
          <a:p>
            <a:r>
              <a:rPr lang="en-US" dirty="0" smtClean="0"/>
              <a:t>Proximity- </a:t>
            </a:r>
          </a:p>
          <a:p>
            <a:r>
              <a:rPr lang="en-US" dirty="0" smtClean="0"/>
              <a:t>Students facing you</a:t>
            </a:r>
          </a:p>
          <a:p>
            <a:r>
              <a:rPr lang="en-US" dirty="0" smtClean="0"/>
              <a:t>Placing students in the directions of where you look the most</a:t>
            </a:r>
          </a:p>
          <a:p>
            <a:r>
              <a:rPr lang="en-US" dirty="0" smtClean="0"/>
              <a:t>Carpet area- sit in chair and then can see students</a:t>
            </a:r>
            <a:r>
              <a:rPr lang="en-US" baseline="0" dirty="0" smtClean="0"/>
              <a:t> around the room</a:t>
            </a:r>
          </a:p>
          <a:p>
            <a:r>
              <a:rPr lang="en-US" baseline="0" dirty="0" smtClean="0"/>
              <a:t>Other areas of the room</a:t>
            </a:r>
          </a:p>
          <a:p>
            <a:r>
              <a:rPr lang="en-US" baseline="0" dirty="0" smtClean="0"/>
              <a:t>Gym tape</a:t>
            </a:r>
          </a:p>
          <a:p>
            <a:r>
              <a:rPr lang="en-US" baseline="0" dirty="0" smtClean="0"/>
              <a:t>Working the crowd</a:t>
            </a:r>
          </a:p>
          <a:p>
            <a:r>
              <a:rPr lang="en-US" baseline="0" dirty="0" smtClean="0"/>
              <a:t>Watch your back</a:t>
            </a:r>
          </a:p>
          <a:p>
            <a:endParaRPr lang="en-US" dirty="0"/>
          </a:p>
        </p:txBody>
      </p:sp>
      <p:sp>
        <p:nvSpPr>
          <p:cNvPr id="4" name="Slide Number Placeholder 3"/>
          <p:cNvSpPr>
            <a:spLocks noGrp="1"/>
          </p:cNvSpPr>
          <p:nvPr>
            <p:ph type="sldNum" sz="quarter" idx="10"/>
          </p:nvPr>
        </p:nvSpPr>
        <p:spPr/>
        <p:txBody>
          <a:bodyPr/>
          <a:lstStyle/>
          <a:p>
            <a:fld id="{0F8AC15D-9525-4D26-989B-0D2BE8ACAC03}" type="slidenum">
              <a:rPr lang="en-US" smtClean="0"/>
              <a:t>34</a:t>
            </a:fld>
            <a:endParaRPr lang="en-US" dirty="0"/>
          </a:p>
        </p:txBody>
      </p:sp>
    </p:spTree>
    <p:extLst>
      <p:ext uri="{BB962C8B-B14F-4D97-AF65-F5344CB8AC3E}">
        <p14:creationId xmlns:p14="http://schemas.microsoft.com/office/powerpoint/2010/main" val="2346607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72B6324-F87B-402E-914B-08BACEE368D0}" type="datetimeFigureOut">
              <a:rPr lang="en-US" smtClean="0"/>
              <a:t>11/24/2014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4D322E-A804-4A6D-9B1A-8C495B13A531}" type="slidenum">
              <a:rPr lang="en-US" smtClean="0"/>
              <a:t>‹#›</a:t>
            </a:fld>
            <a:endParaRPr lang="en-US" dirty="0"/>
          </a:p>
        </p:txBody>
      </p:sp>
    </p:spTree>
    <p:extLst>
      <p:ext uri="{BB962C8B-B14F-4D97-AF65-F5344CB8AC3E}">
        <p14:creationId xmlns:p14="http://schemas.microsoft.com/office/powerpoint/2010/main" val="3650030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2B6324-F87B-402E-914B-08BACEE368D0}" type="datetimeFigureOut">
              <a:rPr lang="en-US" smtClean="0"/>
              <a:t>11/24/2014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4D322E-A804-4A6D-9B1A-8C495B13A531}" type="slidenum">
              <a:rPr lang="en-US" smtClean="0"/>
              <a:t>‹#›</a:t>
            </a:fld>
            <a:endParaRPr lang="en-US" dirty="0"/>
          </a:p>
        </p:txBody>
      </p:sp>
    </p:spTree>
    <p:extLst>
      <p:ext uri="{BB962C8B-B14F-4D97-AF65-F5344CB8AC3E}">
        <p14:creationId xmlns:p14="http://schemas.microsoft.com/office/powerpoint/2010/main" val="3506658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2B6324-F87B-402E-914B-08BACEE368D0}" type="datetimeFigureOut">
              <a:rPr lang="en-US" smtClean="0"/>
              <a:t>11/24/2014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4D322E-A804-4A6D-9B1A-8C495B13A531}" type="slidenum">
              <a:rPr lang="en-US" smtClean="0"/>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2037621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2B6324-F87B-402E-914B-08BACEE368D0}" type="datetimeFigureOut">
              <a:rPr lang="en-US" smtClean="0"/>
              <a:t>11/24/2014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4D322E-A804-4A6D-9B1A-8C495B13A531}" type="slidenum">
              <a:rPr lang="en-US" smtClean="0"/>
              <a:t>‹#›</a:t>
            </a:fld>
            <a:endParaRPr lang="en-US" dirty="0"/>
          </a:p>
        </p:txBody>
      </p:sp>
    </p:spTree>
    <p:extLst>
      <p:ext uri="{BB962C8B-B14F-4D97-AF65-F5344CB8AC3E}">
        <p14:creationId xmlns:p14="http://schemas.microsoft.com/office/powerpoint/2010/main" val="41600897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2B6324-F87B-402E-914B-08BACEE368D0}" type="datetimeFigureOut">
              <a:rPr lang="en-US" smtClean="0"/>
              <a:t>11/24/2014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4D322E-A804-4A6D-9B1A-8C495B13A531}" type="slidenum">
              <a:rPr lang="en-US" smtClean="0"/>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8128933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2B6324-F87B-402E-914B-08BACEE368D0}" type="datetimeFigureOut">
              <a:rPr lang="en-US" smtClean="0"/>
              <a:t>11/24/2014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4D322E-A804-4A6D-9B1A-8C495B13A531}" type="slidenum">
              <a:rPr lang="en-US" smtClean="0"/>
              <a:t>‹#›</a:t>
            </a:fld>
            <a:endParaRPr lang="en-US" dirty="0"/>
          </a:p>
        </p:txBody>
      </p:sp>
    </p:spTree>
    <p:extLst>
      <p:ext uri="{BB962C8B-B14F-4D97-AF65-F5344CB8AC3E}">
        <p14:creationId xmlns:p14="http://schemas.microsoft.com/office/powerpoint/2010/main" val="10601955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72B6324-F87B-402E-914B-08BACEE368D0}" type="datetimeFigureOut">
              <a:rPr lang="en-US" smtClean="0"/>
              <a:t>11/24/2014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4D322E-A804-4A6D-9B1A-8C495B13A531}" type="slidenum">
              <a:rPr lang="en-US" smtClean="0"/>
              <a:t>‹#›</a:t>
            </a:fld>
            <a:endParaRPr lang="en-US" dirty="0"/>
          </a:p>
        </p:txBody>
      </p:sp>
    </p:spTree>
    <p:extLst>
      <p:ext uri="{BB962C8B-B14F-4D97-AF65-F5344CB8AC3E}">
        <p14:creationId xmlns:p14="http://schemas.microsoft.com/office/powerpoint/2010/main" val="11672310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72B6324-F87B-402E-914B-08BACEE368D0}" type="datetimeFigureOut">
              <a:rPr lang="en-US" smtClean="0"/>
              <a:t>11/24/2014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4D322E-A804-4A6D-9B1A-8C495B13A531}" type="slidenum">
              <a:rPr lang="en-US" smtClean="0"/>
              <a:t>‹#›</a:t>
            </a:fld>
            <a:endParaRPr lang="en-US" dirty="0"/>
          </a:p>
        </p:txBody>
      </p:sp>
    </p:spTree>
    <p:extLst>
      <p:ext uri="{BB962C8B-B14F-4D97-AF65-F5344CB8AC3E}">
        <p14:creationId xmlns:p14="http://schemas.microsoft.com/office/powerpoint/2010/main" val="3396533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72B6324-F87B-402E-914B-08BACEE368D0}" type="datetimeFigureOut">
              <a:rPr lang="en-US" smtClean="0"/>
              <a:t>11/24/2014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4D322E-A804-4A6D-9B1A-8C495B13A531}" type="slidenum">
              <a:rPr lang="en-US" smtClean="0"/>
              <a:t>‹#›</a:t>
            </a:fld>
            <a:endParaRPr lang="en-US" dirty="0"/>
          </a:p>
        </p:txBody>
      </p:sp>
    </p:spTree>
    <p:extLst>
      <p:ext uri="{BB962C8B-B14F-4D97-AF65-F5344CB8AC3E}">
        <p14:creationId xmlns:p14="http://schemas.microsoft.com/office/powerpoint/2010/main" val="3720918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2B6324-F87B-402E-914B-08BACEE368D0}" type="datetimeFigureOut">
              <a:rPr lang="en-US" smtClean="0"/>
              <a:t>11/24/2014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4D322E-A804-4A6D-9B1A-8C495B13A531}" type="slidenum">
              <a:rPr lang="en-US" smtClean="0"/>
              <a:t>‹#›</a:t>
            </a:fld>
            <a:endParaRPr lang="en-US" dirty="0"/>
          </a:p>
        </p:txBody>
      </p:sp>
    </p:spTree>
    <p:extLst>
      <p:ext uri="{BB962C8B-B14F-4D97-AF65-F5344CB8AC3E}">
        <p14:creationId xmlns:p14="http://schemas.microsoft.com/office/powerpoint/2010/main" val="354444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72B6324-F87B-402E-914B-08BACEE368D0}" type="datetimeFigureOut">
              <a:rPr lang="en-US" smtClean="0"/>
              <a:t>11/24/2014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C4D322E-A804-4A6D-9B1A-8C495B13A531}" type="slidenum">
              <a:rPr lang="en-US" smtClean="0"/>
              <a:t>‹#›</a:t>
            </a:fld>
            <a:endParaRPr lang="en-US" dirty="0"/>
          </a:p>
        </p:txBody>
      </p:sp>
    </p:spTree>
    <p:extLst>
      <p:ext uri="{BB962C8B-B14F-4D97-AF65-F5344CB8AC3E}">
        <p14:creationId xmlns:p14="http://schemas.microsoft.com/office/powerpoint/2010/main" val="2921563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72B6324-F87B-402E-914B-08BACEE368D0}" type="datetimeFigureOut">
              <a:rPr lang="en-US" smtClean="0"/>
              <a:t>11/24/2014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C4D322E-A804-4A6D-9B1A-8C495B13A531}" type="slidenum">
              <a:rPr lang="en-US" smtClean="0"/>
              <a:t>‹#›</a:t>
            </a:fld>
            <a:endParaRPr lang="en-US" dirty="0"/>
          </a:p>
        </p:txBody>
      </p:sp>
    </p:spTree>
    <p:extLst>
      <p:ext uri="{BB962C8B-B14F-4D97-AF65-F5344CB8AC3E}">
        <p14:creationId xmlns:p14="http://schemas.microsoft.com/office/powerpoint/2010/main" val="728903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72B6324-F87B-402E-914B-08BACEE368D0}" type="datetimeFigureOut">
              <a:rPr lang="en-US" smtClean="0"/>
              <a:t>11/24/2014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C4D322E-A804-4A6D-9B1A-8C495B13A531}" type="slidenum">
              <a:rPr lang="en-US" smtClean="0"/>
              <a:t>‹#›</a:t>
            </a:fld>
            <a:endParaRPr lang="en-US" dirty="0"/>
          </a:p>
        </p:txBody>
      </p:sp>
    </p:spTree>
    <p:extLst>
      <p:ext uri="{BB962C8B-B14F-4D97-AF65-F5344CB8AC3E}">
        <p14:creationId xmlns:p14="http://schemas.microsoft.com/office/powerpoint/2010/main" val="4110134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2B6324-F87B-402E-914B-08BACEE368D0}" type="datetimeFigureOut">
              <a:rPr lang="en-US" smtClean="0"/>
              <a:t>11/24/2014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C4D322E-A804-4A6D-9B1A-8C495B13A531}" type="slidenum">
              <a:rPr lang="en-US" smtClean="0"/>
              <a:t>‹#›</a:t>
            </a:fld>
            <a:endParaRPr lang="en-US" dirty="0"/>
          </a:p>
        </p:txBody>
      </p:sp>
    </p:spTree>
    <p:extLst>
      <p:ext uri="{BB962C8B-B14F-4D97-AF65-F5344CB8AC3E}">
        <p14:creationId xmlns:p14="http://schemas.microsoft.com/office/powerpoint/2010/main" val="3136689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2B6324-F87B-402E-914B-08BACEE368D0}" type="datetimeFigureOut">
              <a:rPr lang="en-US" smtClean="0"/>
              <a:t>11/24/2014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C4D322E-A804-4A6D-9B1A-8C495B13A531}" type="slidenum">
              <a:rPr lang="en-US" smtClean="0"/>
              <a:t>‹#›</a:t>
            </a:fld>
            <a:endParaRPr lang="en-US" dirty="0"/>
          </a:p>
        </p:txBody>
      </p:sp>
    </p:spTree>
    <p:extLst>
      <p:ext uri="{BB962C8B-B14F-4D97-AF65-F5344CB8AC3E}">
        <p14:creationId xmlns:p14="http://schemas.microsoft.com/office/powerpoint/2010/main" val="2248015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2B6324-F87B-402E-914B-08BACEE368D0}" type="datetimeFigureOut">
              <a:rPr lang="en-US" smtClean="0"/>
              <a:t>11/24/2014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C4D322E-A804-4A6D-9B1A-8C495B13A531}" type="slidenum">
              <a:rPr lang="en-US" smtClean="0"/>
              <a:t>‹#›</a:t>
            </a:fld>
            <a:endParaRPr lang="en-US" dirty="0"/>
          </a:p>
        </p:txBody>
      </p:sp>
    </p:spTree>
    <p:extLst>
      <p:ext uri="{BB962C8B-B14F-4D97-AF65-F5344CB8AC3E}">
        <p14:creationId xmlns:p14="http://schemas.microsoft.com/office/powerpoint/2010/main" val="3018372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72B6324-F87B-402E-914B-08BACEE368D0}" type="datetimeFigureOut">
              <a:rPr lang="en-US" smtClean="0"/>
              <a:t>11/24/2014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C4D322E-A804-4A6D-9B1A-8C495B13A531}" type="slidenum">
              <a:rPr lang="en-US" smtClean="0"/>
              <a:t>‹#›</a:t>
            </a:fld>
            <a:endParaRPr lang="en-US" dirty="0"/>
          </a:p>
        </p:txBody>
      </p:sp>
    </p:spTree>
    <p:extLst>
      <p:ext uri="{BB962C8B-B14F-4D97-AF65-F5344CB8AC3E}">
        <p14:creationId xmlns:p14="http://schemas.microsoft.com/office/powerpoint/2010/main" val="273328830"/>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4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hyperlink" Target="Price%20Is%20Right%20Theme%20Song%20-%20Game%20Show%20Theme%20Songs.mp4"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Charlie%20Brown%20Teacher%20Speaking%20%5bwww.videograbber.net%5d.mp4"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image" Target="../media/image20.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g"/><Relationship Id="rId4" Type="http://schemas.openxmlformats.org/officeDocument/2006/relationships/image" Target="../media/image17.jp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3.jp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Be%20Gees-Staying%20alive%20(www.myfree.cc).mp3" TargetMode="External"/><Relationship Id="rId7" Type="http://schemas.openxmlformats.org/officeDocument/2006/relationships/hyperlink" Target="Queen-We%20Will%20Rock%20You%20(www.myfree.cc).mp3"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ZZ%20Top-Sharp%20Dressed%20Man%20(www.myfree.cc).mp3" TargetMode="External"/><Relationship Id="rId5" Type="http://schemas.openxmlformats.org/officeDocument/2006/relationships/hyperlink" Target="Lawrence%20Welk-The%20Chicken%20Dance%20(www.myfree.cc).mp3" TargetMode="External"/><Relationship Id="rId4" Type="http://schemas.openxmlformats.org/officeDocument/2006/relationships/hyperlink" Target="The%20Nutcracker%20-Ballet%20in%20two%20acts%20Op.%2071,%20Act%20I_%20March%20(1992%20-%20Remaster)%20(www.4fun.cc).mp3"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5.jpg"/><Relationship Id="rId7"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wholebrainteaching.com/index.php?option=com_k2&amp;view=item&amp;id=189:level-1-the-scoreboard&amp;Itemid=145"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2.jpg"/><Relationship Id="rId4" Type="http://schemas.openxmlformats.org/officeDocument/2006/relationships/image" Target="../media/image31.jpg"/></Relationships>
</file>

<file path=ppt/slides/_rels/slide2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hyperlink" Target="How%20To%20Begin%20Whole%20Brain%20Teaching-%201%20%5bwww.videograbber.net%5d.mp4"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0.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Price%20Is%20Right%20Theme%20Song%20-%20Game%20Show%20Theme%20Songs.mp4" TargetMode="External"/><Relationship Id="rId2" Type="http://schemas.openxmlformats.org/officeDocument/2006/relationships/image" Target="../media/image41.jpe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31.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Price%20Is%20Right%20Theme%20Song%20-%20Game%20Show%20Theme%20Songs.mp4" TargetMode="External"/><Relationship Id="rId2" Type="http://schemas.openxmlformats.org/officeDocument/2006/relationships/image" Target="../media/image47.jp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3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hyperlink" Target="Price%20Is%20Right%20Theme%20Song%20-%20Game%20Show%20Theme%20Songs.mp4" TargetMode="External"/><Relationship Id="rId4" Type="http://schemas.openxmlformats.org/officeDocument/2006/relationships/image" Target="../media/image49.jpg"/></Relationships>
</file>

<file path=ppt/slides/_rels/slide38.xml.rels><?xml version="1.0" encoding="UTF-8" standalone="yes"?>
<Relationships xmlns="http://schemas.openxmlformats.org/package/2006/relationships"><Relationship Id="rId3" Type="http://schemas.openxmlformats.org/officeDocument/2006/relationships/image" Target="../media/image51.gif"/><Relationship Id="rId2" Type="http://schemas.openxmlformats.org/officeDocument/2006/relationships/image" Target="../media/image50.gif"/><Relationship Id="rId1" Type="http://schemas.openxmlformats.org/officeDocument/2006/relationships/slideLayout" Target="../slideLayouts/slideLayout2.xml"/><Relationship Id="rId4" Type="http://schemas.openxmlformats.org/officeDocument/2006/relationships/image" Target="../media/image52.gif"/></Relationships>
</file>

<file path=ppt/slides/_rels/slide39.xml.rels><?xml version="1.0" encoding="UTF-8" standalone="yes"?>
<Relationships xmlns="http://schemas.openxmlformats.org/package/2006/relationships"><Relationship Id="rId2" Type="http://schemas.openxmlformats.org/officeDocument/2006/relationships/image" Target="../media/image53.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Price%20Is%20Right%20Theme%20Song%20-%20Game%20Show%20Theme%20Songs.mp4" TargetMode="External"/><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40.xml.rels><?xml version="1.0" encoding="UTF-8" standalone="yes"?>
<Relationships xmlns="http://schemas.openxmlformats.org/package/2006/relationships"><Relationship Id="rId3" Type="http://schemas.openxmlformats.org/officeDocument/2006/relationships/hyperlink" Target="Price%20Is%20Right%20Theme%20Song%20-%20Game%20Show%20Theme%20Songs.mp4" TargetMode="External"/><Relationship Id="rId2" Type="http://schemas.openxmlformats.org/officeDocument/2006/relationships/image" Target="../media/image54.jp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4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jpg"/><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hyperlink" Target="Price%20Is%20Right%20Theme%20Song%20-%20Game%20Show%20Theme%20Songs.mp4"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Price%20Is%20Right%20Theme%20Song%20-%20Game%20Show%20Theme%20Songs.mp4" TargetMode="External"/><Relationship Id="rId2" Type="http://schemas.openxmlformats.org/officeDocument/2006/relationships/image" Target="../media/image58.jp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45.xml.rels><?xml version="1.0" encoding="UTF-8" standalone="yes"?>
<Relationships xmlns="http://schemas.openxmlformats.org/package/2006/relationships"><Relationship Id="rId8" Type="http://schemas.openxmlformats.org/officeDocument/2006/relationships/image" Target="../media/image64.jpg"/><Relationship Id="rId3" Type="http://schemas.openxmlformats.org/officeDocument/2006/relationships/image" Target="../media/image59.jpg"/><Relationship Id="rId7" Type="http://schemas.openxmlformats.org/officeDocument/2006/relationships/image" Target="../media/image63.jp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62.png"/><Relationship Id="rId5" Type="http://schemas.openxmlformats.org/officeDocument/2006/relationships/image" Target="../media/image61.jpg"/><Relationship Id="rId10" Type="http://schemas.openxmlformats.org/officeDocument/2006/relationships/image" Target="../media/image66.jpg"/><Relationship Id="rId4" Type="http://schemas.openxmlformats.org/officeDocument/2006/relationships/image" Target="../media/image60.jpg"/><Relationship Id="rId9" Type="http://schemas.openxmlformats.org/officeDocument/2006/relationships/image" Target="../media/image65.jpg"/></Relationships>
</file>

<file path=ppt/slides/_rels/slide4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69.jpg"/><Relationship Id="rId4" Type="http://schemas.openxmlformats.org/officeDocument/2006/relationships/image" Target="../media/image68.WMF"/></Relationships>
</file>

<file path=ppt/slides/_rels/slide4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image" Target="../media/image71.jpg"/><Relationship Id="rId1" Type="http://schemas.openxmlformats.org/officeDocument/2006/relationships/slideLayout" Target="../slideLayouts/slideLayout2.xml"/><Relationship Id="rId6" Type="http://schemas.openxmlformats.org/officeDocument/2006/relationships/image" Target="../media/image75.jpg"/><Relationship Id="rId5" Type="http://schemas.openxmlformats.org/officeDocument/2006/relationships/image" Target="../media/image74.jpg"/><Relationship Id="rId4" Type="http://schemas.openxmlformats.org/officeDocument/2006/relationships/image" Target="../media/image73.JPG"/></Relationships>
</file>

<file path=ppt/slides/_rels/slide52.xml.rels><?xml version="1.0" encoding="UTF-8" standalone="yes"?>
<Relationships xmlns="http://schemas.openxmlformats.org/package/2006/relationships"><Relationship Id="rId2" Type="http://schemas.openxmlformats.org/officeDocument/2006/relationships/image" Target="../media/image76.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Teach%20Like%20a%20Champion_%20Getting%20everyone's%20attention%20in%20class.mp4"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77.jpg"/></Relationships>
</file>

<file path=ppt/slides/_rels/slide54.xml.rels><?xml version="1.0" encoding="UTF-8" standalone="yes"?>
<Relationships xmlns="http://schemas.openxmlformats.org/package/2006/relationships"><Relationship Id="rId3" Type="http://schemas.openxmlformats.org/officeDocument/2006/relationships/image" Target="../media/image78.jpg"/><Relationship Id="rId2" Type="http://schemas.openxmlformats.org/officeDocument/2006/relationships/hyperlink" Target="http://www.howcast.com/videos/517346-How-to-Use-Nonverbal-Interventions-Classroom-Management" TargetMode="Externa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Price%20Is%20Right%20Theme%20Song%20-%20Game%20Show%20Theme%20Songs.mp4"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59.xml.rels><?xml version="1.0" encoding="UTF-8" standalone="yes"?>
<Relationships xmlns="http://schemas.openxmlformats.org/package/2006/relationships"><Relationship Id="rId3" Type="http://schemas.openxmlformats.org/officeDocument/2006/relationships/image" Target="../media/image81.jp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82.jpg"/></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hyperlink" Target="Whole%20Brain%20Teaching-%20Overview%20%5bwww.videograbber.net%5d.mp4"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82" y="401926"/>
            <a:ext cx="9144000" cy="2387600"/>
          </a:xfrm>
        </p:spPr>
        <p:txBody>
          <a:bodyPr>
            <a:normAutofit fontScale="90000"/>
          </a:bodyPr>
          <a:lstStyle/>
          <a:p>
            <a:r>
              <a:rPr lang="en-US" dirty="0" smtClean="0"/>
              <a:t/>
            </a:r>
            <a:br>
              <a:rPr lang="en-US" dirty="0" smtClean="0"/>
            </a:br>
            <a:r>
              <a:rPr lang="en-US" dirty="0"/>
              <a:t/>
            </a:r>
            <a:br>
              <a:rPr lang="en-US" dirty="0"/>
            </a:br>
            <a:r>
              <a:rPr lang="en-US" sz="5300" dirty="0" smtClean="0"/>
              <a:t/>
            </a:r>
            <a:br>
              <a:rPr lang="en-US" sz="5300" dirty="0" smtClean="0"/>
            </a:br>
            <a:r>
              <a:rPr lang="en-US" sz="4400" dirty="0" smtClean="0"/>
              <a:t>Classroom </a:t>
            </a:r>
            <a:r>
              <a:rPr lang="en-US" sz="4400" dirty="0"/>
              <a:t>Management and Engagement Without Tears – Yours or Theirs!</a:t>
            </a:r>
            <a:r>
              <a:rPr lang="en-US" sz="4900" dirty="0"/>
              <a:t/>
            </a:r>
            <a:br>
              <a:rPr lang="en-US" sz="4900"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2250" y="2140474"/>
            <a:ext cx="3980151" cy="4717526"/>
          </a:xfrm>
          <a:prstGeom prst="rect">
            <a:avLst/>
          </a:prstGeom>
        </p:spPr>
      </p:pic>
    </p:spTree>
    <p:extLst>
      <p:ext uri="{BB962C8B-B14F-4D97-AF65-F5344CB8AC3E}">
        <p14:creationId xmlns:p14="http://schemas.microsoft.com/office/powerpoint/2010/main" val="11761763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longer we talk, the more students we lose.</a:t>
            </a:r>
            <a:br>
              <a:rPr lang="en-US" dirty="0" smtClean="0"/>
            </a:br>
            <a:endParaRPr lang="en-US" dirty="0"/>
          </a:p>
        </p:txBody>
      </p:sp>
      <p:pic>
        <p:nvPicPr>
          <p:cNvPr id="3" name="Picture 2">
            <a:hlinkClick r:id="rId2" action="ppaction://hlinkfile"/>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1507" y="2217025"/>
            <a:ext cx="3249613" cy="3615767"/>
          </a:xfrm>
          <a:prstGeom prst="rect">
            <a:avLst/>
          </a:prstGeom>
        </p:spPr>
      </p:pic>
    </p:spTree>
    <p:extLst>
      <p:ext uri="{BB962C8B-B14F-4D97-AF65-F5344CB8AC3E}">
        <p14:creationId xmlns:p14="http://schemas.microsoft.com/office/powerpoint/2010/main" val="19236799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Charlie Brown’ Teacher</a:t>
            </a:r>
            <a:endParaRPr lang="en-US" dirty="0"/>
          </a:p>
        </p:txBody>
      </p:sp>
      <p:pic>
        <p:nvPicPr>
          <p:cNvPr id="4" name="Content Placeholder 3">
            <a:hlinkClick r:id="rId2" action="ppaction://hlinkfile"/>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94095" y="2160588"/>
            <a:ext cx="7363847" cy="3881437"/>
          </a:xfrm>
          <a:prstGeom prst="rect">
            <a:avLst/>
          </a:prstGeom>
        </p:spPr>
      </p:pic>
    </p:spTree>
    <p:extLst>
      <p:ext uri="{BB962C8B-B14F-4D97-AF65-F5344CB8AC3E}">
        <p14:creationId xmlns:p14="http://schemas.microsoft.com/office/powerpoint/2010/main" val="16925394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Yes</a:t>
            </a:r>
            <a:endParaRPr lang="en-US" dirty="0"/>
          </a:p>
        </p:txBody>
      </p:sp>
      <p:sp>
        <p:nvSpPr>
          <p:cNvPr id="3" name="Content Placeholder 2"/>
          <p:cNvSpPr>
            <a:spLocks noGrp="1"/>
          </p:cNvSpPr>
          <p:nvPr>
            <p:ph idx="1"/>
          </p:nvPr>
        </p:nvSpPr>
        <p:spPr/>
        <p:txBody>
          <a:bodyPr/>
          <a:lstStyle/>
          <a:p>
            <a:endParaRPr lang="en-US" dirty="0" smtClean="0"/>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8997" y="1140909"/>
            <a:ext cx="3048000" cy="17907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97540" y="549862"/>
            <a:ext cx="2176462" cy="2434031"/>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73220" y="3098988"/>
            <a:ext cx="2981325" cy="1533525"/>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3673" y="3329177"/>
            <a:ext cx="5486400" cy="3657600"/>
          </a:xfrm>
          <a:prstGeom prst="rect">
            <a:avLst/>
          </a:prstGeom>
        </p:spPr>
      </p:pic>
    </p:spTree>
    <p:extLst>
      <p:ext uri="{BB962C8B-B14F-4D97-AF65-F5344CB8AC3E}">
        <p14:creationId xmlns:p14="http://schemas.microsoft.com/office/powerpoint/2010/main" val="30108683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Practice Class Yes!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83012" y="2160588"/>
            <a:ext cx="5186013" cy="3881437"/>
          </a:xfrm>
        </p:spPr>
      </p:pic>
    </p:spTree>
    <p:extLst>
      <p:ext uri="{BB962C8B-B14F-4D97-AF65-F5344CB8AC3E}">
        <p14:creationId xmlns:p14="http://schemas.microsoft.com/office/powerpoint/2010/main" val="32458660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Teach-Okay</a:t>
            </a:r>
            <a:endParaRPr lang="en-US" dirty="0"/>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endParaRPr lang="en-US" dirty="0"/>
          </a:p>
          <a:p>
            <a:pPr marL="0" indent="0">
              <a:buNone/>
            </a:pPr>
            <a:endParaRPr lang="en-US"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3618" y="3469829"/>
            <a:ext cx="2314575" cy="19812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97296" y="4332636"/>
            <a:ext cx="3048000" cy="228600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7334" y="1540669"/>
            <a:ext cx="2095500" cy="2181225"/>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69015" y="1612454"/>
            <a:ext cx="3048000" cy="1857375"/>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42804" y="676910"/>
            <a:ext cx="1935389" cy="2506980"/>
          </a:xfrm>
          <a:prstGeom prst="rect">
            <a:avLst/>
          </a:prstGeom>
        </p:spPr>
      </p:pic>
    </p:spTree>
    <p:extLst>
      <p:ext uri="{BB962C8B-B14F-4D97-AF65-F5344CB8AC3E}">
        <p14:creationId xmlns:p14="http://schemas.microsoft.com/office/powerpoint/2010/main" val="18120599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Teach-Okay- The Listener</a:t>
            </a:r>
            <a:endParaRPr lang="en-US" dirty="0"/>
          </a:p>
        </p:txBody>
      </p:sp>
      <p:sp>
        <p:nvSpPr>
          <p:cNvPr id="3" name="Content Placeholder 2"/>
          <p:cNvSpPr>
            <a:spLocks noGrp="1"/>
          </p:cNvSpPr>
          <p:nvPr>
            <p:ph idx="1"/>
          </p:nvPr>
        </p:nvSpPr>
        <p:spPr/>
        <p:txBody>
          <a:bodyPr>
            <a:normAutofit/>
          </a:bodyPr>
          <a:lstStyle/>
          <a:p>
            <a:pPr lvl="1"/>
            <a:endParaRPr lang="en-US" dirty="0"/>
          </a:p>
          <a:p>
            <a:pPr lvl="1"/>
            <a:endParaRPr lang="en-US" dirty="0"/>
          </a:p>
        </p:txBody>
      </p:sp>
      <p:pic>
        <p:nvPicPr>
          <p:cNvPr id="5" name="Picture 4"/>
          <p:cNvPicPr>
            <a:picLocks noChangeAspect="1"/>
          </p:cNvPicPr>
          <p:nvPr/>
        </p:nvPicPr>
        <p:blipFill rotWithShape="1">
          <a:blip r:embed="rId3"/>
          <a:srcRect l="878" t="36394" r="86704" b="29762"/>
          <a:stretch/>
        </p:blipFill>
        <p:spPr>
          <a:xfrm>
            <a:off x="1052521" y="3362209"/>
            <a:ext cx="1615700" cy="247567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08535" y="1446793"/>
            <a:ext cx="2555173" cy="209159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51289" y="3653479"/>
            <a:ext cx="2540000" cy="2540000"/>
          </a:xfrm>
          <a:prstGeom prst="rect">
            <a:avLst/>
          </a:prstGeom>
        </p:spPr>
      </p:pic>
    </p:spTree>
    <p:extLst>
      <p:ext uri="{BB962C8B-B14F-4D97-AF65-F5344CB8AC3E}">
        <p14:creationId xmlns:p14="http://schemas.microsoft.com/office/powerpoint/2010/main" val="29504859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Practice – Teach, Okay!</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2571" y="1930400"/>
            <a:ext cx="5044751" cy="3610150"/>
          </a:xfrm>
          <a:prstGeom prst="rect">
            <a:avLst/>
          </a:prstGeom>
        </p:spPr>
      </p:pic>
    </p:spTree>
    <p:extLst>
      <p:ext uri="{BB962C8B-B14F-4D97-AF65-F5344CB8AC3E}">
        <p14:creationId xmlns:p14="http://schemas.microsoft.com/office/powerpoint/2010/main" val="21883859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Tickler</a:t>
            </a:r>
            <a:endParaRPr lang="en-US" dirty="0"/>
          </a:p>
        </p:txBody>
      </p:sp>
      <p:sp>
        <p:nvSpPr>
          <p:cNvPr id="3" name="Content Placeholder 2"/>
          <p:cNvSpPr>
            <a:spLocks noGrp="1"/>
          </p:cNvSpPr>
          <p:nvPr>
            <p:ph idx="1"/>
          </p:nvPr>
        </p:nvSpPr>
        <p:spPr/>
        <p:txBody>
          <a:bodyPr>
            <a:normAutofit/>
          </a:bodyPr>
          <a:lstStyle/>
          <a:p>
            <a:r>
              <a:rPr lang="en-US" sz="3200" dirty="0" smtClean="0"/>
              <a:t>When I say teach you…</a:t>
            </a:r>
          </a:p>
          <a:p>
            <a:pPr lvl="1"/>
            <a:r>
              <a:rPr lang="en-US" sz="2800" dirty="0" smtClean="0">
                <a:hlinkClick r:id="rId3" action="ppaction://hlinkfile"/>
              </a:rPr>
              <a:t>Disco dance</a:t>
            </a:r>
            <a:endParaRPr lang="en-US" sz="2800" dirty="0" smtClean="0"/>
          </a:p>
          <a:p>
            <a:pPr lvl="1"/>
            <a:r>
              <a:rPr lang="en-US" sz="2800" dirty="0" smtClean="0">
                <a:hlinkClick r:id="rId4" action="ppaction://hlinkfile"/>
              </a:rPr>
              <a:t>Turn like a ballerina</a:t>
            </a:r>
            <a:endParaRPr lang="en-US" sz="2800" dirty="0" smtClean="0"/>
          </a:p>
          <a:p>
            <a:pPr lvl="1"/>
            <a:r>
              <a:rPr lang="en-US" sz="2800" dirty="0" smtClean="0">
                <a:hlinkClick r:id="rId5" action="ppaction://hlinkfile"/>
              </a:rPr>
              <a:t>Funny arm flapping</a:t>
            </a:r>
            <a:endParaRPr lang="en-US" sz="2800" dirty="0" smtClean="0"/>
          </a:p>
          <a:p>
            <a:pPr lvl="1"/>
            <a:r>
              <a:rPr lang="en-US" sz="2800" dirty="0" smtClean="0">
                <a:hlinkClick r:id="rId6" action="ppaction://hlinkfile"/>
              </a:rPr>
              <a:t>Air guitar</a:t>
            </a:r>
            <a:endParaRPr lang="en-US" sz="2800" dirty="0" smtClean="0"/>
          </a:p>
          <a:p>
            <a:pPr lvl="1"/>
            <a:r>
              <a:rPr lang="en-US" sz="2800" dirty="0" smtClean="0"/>
              <a:t> </a:t>
            </a:r>
            <a:r>
              <a:rPr lang="en-US" sz="2800" dirty="0">
                <a:hlinkClick r:id="rId7" action="ppaction://hlinkfile"/>
              </a:rPr>
              <a:t>S</a:t>
            </a:r>
            <a:r>
              <a:rPr lang="en-US" sz="2800" dirty="0" smtClean="0">
                <a:hlinkClick r:id="rId7" action="ppaction://hlinkfile"/>
              </a:rPr>
              <a:t>tomps, Claps</a:t>
            </a:r>
            <a:endParaRPr lang="en-US" sz="2800" dirty="0" smtClean="0"/>
          </a:p>
        </p:txBody>
      </p:sp>
    </p:spTree>
    <p:extLst>
      <p:ext uri="{BB962C8B-B14F-4D97-AF65-F5344CB8AC3E}">
        <p14:creationId xmlns:p14="http://schemas.microsoft.com/office/powerpoint/2010/main" val="22678408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Five Class Rules</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191" y="1468890"/>
            <a:ext cx="3048000" cy="2352675"/>
          </a:xfrm>
          <a:prstGeom prst="rect">
            <a:avLst/>
          </a:prstGeom>
        </p:spPr>
      </p:pic>
      <p:pic>
        <p:nvPicPr>
          <p:cNvPr id="5" name="Picture 4"/>
          <p:cNvPicPr>
            <a:picLocks noChangeAspect="1"/>
          </p:cNvPicPr>
          <p:nvPr/>
        </p:nvPicPr>
        <p:blipFill rotWithShape="1">
          <a:blip r:embed="rId4"/>
          <a:srcRect l="20646" t="23278" r="36040" b="17284"/>
          <a:stretch/>
        </p:blipFill>
        <p:spPr>
          <a:xfrm>
            <a:off x="3993501" y="1468890"/>
            <a:ext cx="3049390" cy="2352675"/>
          </a:xfrm>
          <a:prstGeom prst="rect">
            <a:avLst/>
          </a:prstGeom>
        </p:spPr>
      </p:pic>
      <p:pic>
        <p:nvPicPr>
          <p:cNvPr id="6" name="Picture 5"/>
          <p:cNvPicPr>
            <a:picLocks noChangeAspect="1"/>
          </p:cNvPicPr>
          <p:nvPr/>
        </p:nvPicPr>
        <p:blipFill rotWithShape="1">
          <a:blip r:embed="rId5"/>
          <a:srcRect l="20789" t="23278" r="36183" b="17283"/>
          <a:stretch/>
        </p:blipFill>
        <p:spPr>
          <a:xfrm>
            <a:off x="794076" y="4030825"/>
            <a:ext cx="2739115" cy="2127379"/>
          </a:xfrm>
          <a:prstGeom prst="rect">
            <a:avLst/>
          </a:prstGeom>
        </p:spPr>
      </p:pic>
      <p:pic>
        <p:nvPicPr>
          <p:cNvPr id="7" name="Picture 6"/>
          <p:cNvPicPr>
            <a:picLocks noChangeAspect="1"/>
          </p:cNvPicPr>
          <p:nvPr/>
        </p:nvPicPr>
        <p:blipFill rotWithShape="1">
          <a:blip r:embed="rId6"/>
          <a:srcRect l="21076" t="23278" r="35753" b="17538"/>
          <a:stretch/>
        </p:blipFill>
        <p:spPr>
          <a:xfrm>
            <a:off x="3993501" y="4030825"/>
            <a:ext cx="2493767" cy="1922106"/>
          </a:xfrm>
          <a:prstGeom prst="rect">
            <a:avLst/>
          </a:prstGeom>
        </p:spPr>
      </p:pic>
      <p:pic>
        <p:nvPicPr>
          <p:cNvPr id="8" name="Picture 7"/>
          <p:cNvPicPr>
            <a:picLocks noChangeAspect="1"/>
          </p:cNvPicPr>
          <p:nvPr/>
        </p:nvPicPr>
        <p:blipFill rotWithShape="1">
          <a:blip r:embed="rId7"/>
          <a:srcRect l="21506" t="23277" r="35897" b="19070"/>
          <a:stretch/>
        </p:blipFill>
        <p:spPr>
          <a:xfrm>
            <a:off x="7333861" y="3107094"/>
            <a:ext cx="2427858" cy="1847461"/>
          </a:xfrm>
          <a:prstGeom prst="rect">
            <a:avLst/>
          </a:prstGeom>
        </p:spPr>
      </p:pic>
    </p:spTree>
    <p:extLst>
      <p:ext uri="{BB962C8B-B14F-4D97-AF65-F5344CB8AC3E}">
        <p14:creationId xmlns:p14="http://schemas.microsoft.com/office/powerpoint/2010/main" val="9507263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Don’t scold, rehearse</a:t>
            </a:r>
            <a:endParaRPr lang="en-US" dirty="0"/>
          </a:p>
        </p:txBody>
      </p:sp>
      <p:sp>
        <p:nvSpPr>
          <p:cNvPr id="3" name="Content Placeholder 2"/>
          <p:cNvSpPr>
            <a:spLocks noGrp="1"/>
          </p:cNvSpPr>
          <p:nvPr>
            <p:ph idx="1"/>
          </p:nvPr>
        </p:nvSpPr>
        <p:spPr/>
        <p:txBody>
          <a:bodyPr/>
          <a:lstStyle/>
          <a:p>
            <a:r>
              <a:rPr lang="en-US" dirty="0" smtClean="0"/>
              <a:t>Different voices, inflections</a:t>
            </a:r>
          </a:p>
          <a:p>
            <a:r>
              <a:rPr lang="en-US" dirty="0"/>
              <a:t> S</a:t>
            </a:r>
            <a:r>
              <a:rPr lang="en-US" dirty="0" smtClean="0"/>
              <a:t>ometimes student lead</a:t>
            </a:r>
          </a:p>
          <a:p>
            <a:r>
              <a:rPr lang="en-US" dirty="0" smtClean="0"/>
              <a:t>It was entertaining and fun to practice the rules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5668" y="3707737"/>
            <a:ext cx="4000500" cy="2333625"/>
          </a:xfrm>
          <a:prstGeom prst="rect">
            <a:avLst/>
          </a:prstGeom>
        </p:spPr>
      </p:pic>
    </p:spTree>
    <p:extLst>
      <p:ext uri="{BB962C8B-B14F-4D97-AF65-F5344CB8AC3E}">
        <p14:creationId xmlns:p14="http://schemas.microsoft.com/office/powerpoint/2010/main" val="30551723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872835"/>
            <a:ext cx="8867605" cy="5046089"/>
          </a:xfrm>
          <a:prstGeom prst="rect">
            <a:avLst/>
          </a:prstGeom>
        </p:spPr>
      </p:pic>
    </p:spTree>
    <p:extLst>
      <p:ext uri="{BB962C8B-B14F-4D97-AF65-F5344CB8AC3E}">
        <p14:creationId xmlns:p14="http://schemas.microsoft.com/office/powerpoint/2010/main" val="7481585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Practice – Our Rules!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2571" y="1930400"/>
            <a:ext cx="5044751" cy="3610150"/>
          </a:xfrm>
          <a:prstGeom prst="rect">
            <a:avLst/>
          </a:prstGeom>
        </p:spPr>
      </p:pic>
    </p:spTree>
    <p:extLst>
      <p:ext uri="{BB962C8B-B14F-4D97-AF65-F5344CB8AC3E}">
        <p14:creationId xmlns:p14="http://schemas.microsoft.com/office/powerpoint/2010/main" val="40438069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5332" y="296524"/>
            <a:ext cx="8596668" cy="1320800"/>
          </a:xfrm>
        </p:spPr>
        <p:txBody>
          <a:bodyPr/>
          <a:lstStyle/>
          <a:p>
            <a:r>
              <a:rPr lang="en-US" dirty="0" smtClean="0"/>
              <a:t>Class Scoreboard</a:t>
            </a:r>
            <a:endParaRPr lang="en-US" dirty="0"/>
          </a:p>
        </p:txBody>
      </p:sp>
      <p:sp>
        <p:nvSpPr>
          <p:cNvPr id="3" name="Content Placeholder 2"/>
          <p:cNvSpPr>
            <a:spLocks noGrp="1"/>
          </p:cNvSpPr>
          <p:nvPr>
            <p:ph idx="1"/>
          </p:nvPr>
        </p:nvSpPr>
        <p:spPr>
          <a:xfrm>
            <a:off x="1045028" y="5678230"/>
            <a:ext cx="6736075" cy="1179770"/>
          </a:xfrm>
        </p:spPr>
        <p:txBody>
          <a:bodyPr>
            <a:normAutofit/>
          </a:bodyPr>
          <a:lstStyle/>
          <a:p>
            <a:r>
              <a:rPr lang="en-US" dirty="0" smtClean="0">
                <a:hlinkClick r:id="rId3"/>
              </a:rPr>
              <a:t>http://www.wholebrainteaching.com/index.php?option=com_k2&amp;view=item&amp;id=189:level-1-the-scoreboard&amp;Itemid=145</a:t>
            </a:r>
            <a:endParaRPr lang="en-US" dirty="0" smtClean="0"/>
          </a:p>
          <a:p>
            <a:endParaRPr lang="en-US"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2198" y="1930400"/>
            <a:ext cx="3253470" cy="2549279"/>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20532" y="2518994"/>
            <a:ext cx="3048000" cy="2286000"/>
          </a:xfrm>
          <a:prstGeom prst="rect">
            <a:avLst/>
          </a:prstGeom>
        </p:spPr>
      </p:pic>
      <p:sp>
        <p:nvSpPr>
          <p:cNvPr id="6" name="Rectangle 5"/>
          <p:cNvSpPr/>
          <p:nvPr/>
        </p:nvSpPr>
        <p:spPr>
          <a:xfrm>
            <a:off x="1722198" y="1309116"/>
            <a:ext cx="3183885" cy="369332"/>
          </a:xfrm>
          <a:prstGeom prst="rect">
            <a:avLst/>
          </a:prstGeom>
        </p:spPr>
        <p:txBody>
          <a:bodyPr wrap="none">
            <a:spAutoFit/>
          </a:bodyPr>
          <a:lstStyle/>
          <a:p>
            <a:r>
              <a:rPr lang="en-US" dirty="0" smtClean="0"/>
              <a:t>Mighty yeah      mighty groan</a:t>
            </a:r>
            <a:endParaRPr lang="en-US" dirty="0"/>
          </a:p>
        </p:txBody>
      </p:sp>
    </p:spTree>
    <p:extLst>
      <p:ext uri="{BB962C8B-B14F-4D97-AF65-F5344CB8AC3E}">
        <p14:creationId xmlns:p14="http://schemas.microsoft.com/office/powerpoint/2010/main" val="8648799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Practice – The Score Board!</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334" y="1799771"/>
            <a:ext cx="5044751" cy="3610150"/>
          </a:xfrm>
          <a:prstGeom prst="rect">
            <a:avLst/>
          </a:prstGeom>
        </p:spPr>
      </p:pic>
      <p:sp>
        <p:nvSpPr>
          <p:cNvPr id="5" name="TextBox 4"/>
          <p:cNvSpPr txBox="1"/>
          <p:nvPr/>
        </p:nvSpPr>
        <p:spPr>
          <a:xfrm>
            <a:off x="5722085" y="2117012"/>
            <a:ext cx="3862873" cy="369332"/>
          </a:xfrm>
          <a:prstGeom prst="rect">
            <a:avLst/>
          </a:prstGeom>
          <a:noFill/>
        </p:spPr>
        <p:txBody>
          <a:bodyPr wrap="square" rtlCol="0">
            <a:spAutoFit/>
          </a:bodyPr>
          <a:lstStyle/>
          <a:p>
            <a:r>
              <a:rPr lang="en-US" dirty="0" smtClean="0"/>
              <a:t>Getting out three minutes early!</a:t>
            </a:r>
            <a:endParaRPr lang="en-US" dirty="0"/>
          </a:p>
        </p:txBody>
      </p:sp>
    </p:spTree>
    <p:extLst>
      <p:ext uri="{BB962C8B-B14F-4D97-AF65-F5344CB8AC3E}">
        <p14:creationId xmlns:p14="http://schemas.microsoft.com/office/powerpoint/2010/main" val="6158136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Beat the Clock Record</a:t>
            </a:r>
            <a:endParaRPr lang="en-US" dirty="0"/>
          </a:p>
        </p:txBody>
      </p:sp>
      <p:sp>
        <p:nvSpPr>
          <p:cNvPr id="3" name="Content Placeholder 2"/>
          <p:cNvSpPr>
            <a:spLocks noGrp="1"/>
          </p:cNvSpPr>
          <p:nvPr>
            <p:ph idx="1"/>
          </p:nvPr>
        </p:nvSpPr>
        <p:spPr/>
        <p:txBody>
          <a:bodyPr/>
          <a:lstStyle/>
          <a:p>
            <a:r>
              <a:rPr lang="en-US" dirty="0" smtClean="0"/>
              <a:t>See how long we can go without…</a:t>
            </a:r>
          </a:p>
          <a:p>
            <a:r>
              <a:rPr lang="en-US" dirty="0" smtClean="0"/>
              <a:t>Write the record on the board-20 m</a:t>
            </a:r>
          </a:p>
          <a:p>
            <a:r>
              <a:rPr lang="en-US" dirty="0" smtClean="0"/>
              <a:t>Every time you go 20 minutes without __ then get a smiley</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9420" y="3893183"/>
            <a:ext cx="9206481" cy="2148179"/>
          </a:xfrm>
          <a:prstGeom prst="rect">
            <a:avLst/>
          </a:prstGeom>
        </p:spPr>
      </p:pic>
    </p:spTree>
    <p:extLst>
      <p:ext uri="{BB962C8B-B14F-4D97-AF65-F5344CB8AC3E}">
        <p14:creationId xmlns:p14="http://schemas.microsoft.com/office/powerpoint/2010/main" val="24702384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Leaderboard</a:t>
            </a:r>
            <a:endParaRPr lang="en-US" dirty="0"/>
          </a:p>
        </p:txBody>
      </p:sp>
      <p:sp>
        <p:nvSpPr>
          <p:cNvPr id="3" name="Content Placeholder 2"/>
          <p:cNvSpPr>
            <a:spLocks noGrp="1"/>
          </p:cNvSpPr>
          <p:nvPr>
            <p:ph idx="1"/>
          </p:nvPr>
        </p:nvSpPr>
        <p:spPr/>
        <p:txBody>
          <a:bodyPr/>
          <a:lstStyle/>
          <a:p>
            <a:r>
              <a:rPr lang="en-US" dirty="0" smtClean="0"/>
              <a:t>Pick leaders</a:t>
            </a:r>
          </a:p>
          <a:p>
            <a:r>
              <a:rPr lang="en-US" dirty="0" smtClean="0"/>
              <a:t>Get so many smileys- class gets one smiley</a:t>
            </a:r>
          </a:p>
          <a:p>
            <a:r>
              <a:rPr lang="en-US" dirty="0" smtClean="0"/>
              <a:t>Do not take away for leader’s negative behavior</a:t>
            </a:r>
          </a:p>
          <a:p>
            <a:r>
              <a:rPr lang="en-US" dirty="0" smtClean="0"/>
              <a:t>Used to shape behavior. Great for using peer pressure for students who get attention for negative behavior.</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69275" y="3829050"/>
            <a:ext cx="2857500" cy="2857500"/>
          </a:xfrm>
          <a:prstGeom prst="rect">
            <a:avLst/>
          </a:prstGeom>
        </p:spPr>
      </p:pic>
    </p:spTree>
    <p:extLst>
      <p:ext uri="{BB962C8B-B14F-4D97-AF65-F5344CB8AC3E}">
        <p14:creationId xmlns:p14="http://schemas.microsoft.com/office/powerpoint/2010/main" val="27166653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Mirror</a:t>
            </a:r>
            <a:endParaRPr lang="en-US" dirty="0"/>
          </a:p>
        </p:txBody>
      </p:sp>
      <p:sp>
        <p:nvSpPr>
          <p:cNvPr id="3" name="Content Placeholder 2"/>
          <p:cNvSpPr>
            <a:spLocks noGrp="1"/>
          </p:cNvSpPr>
          <p:nvPr>
            <p:ph idx="1"/>
          </p:nvPr>
        </p:nvSpPr>
        <p:spPr/>
        <p:txBody>
          <a:bodyPr/>
          <a:lstStyle/>
          <a:p>
            <a:r>
              <a:rPr lang="en-US" b="1" dirty="0" smtClean="0"/>
              <a:t>Class mirrors our gestures and words and repeat words</a:t>
            </a:r>
          </a:p>
          <a:p>
            <a:r>
              <a:rPr lang="en-US" b="1" dirty="0" smtClean="0"/>
              <a:t>This connects the parts of the brain for motor, speech and hearing.</a:t>
            </a:r>
          </a:p>
          <a:p>
            <a:r>
              <a:rPr lang="en-US" b="1" dirty="0" smtClean="0"/>
              <a:t>Types of Gestures</a:t>
            </a:r>
          </a:p>
          <a:p>
            <a:pPr lvl="1"/>
            <a:r>
              <a:rPr lang="en-US" b="1" dirty="0" smtClean="0"/>
              <a:t>Casual</a:t>
            </a:r>
          </a:p>
          <a:p>
            <a:pPr lvl="1"/>
            <a:r>
              <a:rPr lang="en-US" b="1" dirty="0" smtClean="0"/>
              <a:t>Memory</a:t>
            </a:r>
          </a:p>
          <a:p>
            <a:pPr lvl="1"/>
            <a:r>
              <a:rPr lang="en-US" b="1" dirty="0" smtClean="0"/>
              <a:t>graphic</a:t>
            </a:r>
            <a:endParaRPr lang="en-US"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4291" y="3123940"/>
            <a:ext cx="3107986" cy="3434239"/>
          </a:xfrm>
          <a:prstGeom prst="rect">
            <a:avLst/>
          </a:prstGeom>
        </p:spPr>
      </p:pic>
    </p:spTree>
    <p:extLst>
      <p:ext uri="{BB962C8B-B14F-4D97-AF65-F5344CB8AC3E}">
        <p14:creationId xmlns:p14="http://schemas.microsoft.com/office/powerpoint/2010/main" val="23842668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Wrong Answers, Right Answers, I can’t</a:t>
            </a:r>
            <a:endParaRPr lang="en-US" dirty="0"/>
          </a:p>
        </p:txBody>
      </p:sp>
      <p:sp>
        <p:nvSpPr>
          <p:cNvPr id="3" name="Content Placeholder 2"/>
          <p:cNvSpPr>
            <a:spLocks noGrp="1"/>
          </p:cNvSpPr>
          <p:nvPr>
            <p:ph idx="1"/>
          </p:nvPr>
        </p:nvSpPr>
        <p:spPr/>
        <p:txBody>
          <a:bodyPr/>
          <a:lstStyle/>
          <a:p>
            <a:r>
              <a:rPr lang="en-US" dirty="0" smtClean="0"/>
              <a:t>That’s cool</a:t>
            </a:r>
          </a:p>
          <a:p>
            <a:r>
              <a:rPr lang="en-US" dirty="0" smtClean="0"/>
              <a:t>5, 10 finger wooooo</a:t>
            </a:r>
          </a:p>
          <a:p>
            <a:r>
              <a:rPr lang="en-US" dirty="0" smtClean="0"/>
              <a:t>I can’t yet</a:t>
            </a:r>
          </a:p>
          <a:p>
            <a:endParaRPr lang="en-US" dirty="0"/>
          </a:p>
          <a:p>
            <a:endParaRPr lang="en-US" dirty="0" smtClean="0"/>
          </a:p>
          <a:p>
            <a:endParaRPr lang="en-US" dirty="0"/>
          </a:p>
          <a:p>
            <a:endParaRPr lang="en-US" dirty="0"/>
          </a:p>
        </p:txBody>
      </p:sp>
      <p:sp>
        <p:nvSpPr>
          <p:cNvPr id="4" name="AutoShape 2" descr="data:image/jpeg;base64,/9j/4AAQSkZJRgABAQAAAQABAAD/2wCEAAkGBxISEhMSEBQQExISEhQPDxAUFRAVDw8UFBEWFhQUFBQYHCggGBolHBQUITEhJSkrLi4uFx8zODMsNygtLisBCgoKDg0OFBAPFCscFB0sLCssLCwsLCssLCwsKywsLCwsKywsNzcrLDcsLDcrLCsrKysrKysrKysrKysrKysrK//AABEIAIQAvAMBIgACEQEDEQH/xAAbAAACAgMBAAAAAAAAAAAAAAAFBgAEAgMHAf/EADkQAAEDAgQEBAMGBAcAAAAAAAEAAgMEEQUSITEGQVFhEyJxgZGhsQcUMqLB0SNSYuEVJEJjcpLx/8QAGQEAAwEBAQAAAAAAAAAAAAAAAAECAwQF/8QAHxEBAQEBAQEBAAIDAAAAAAAAAAECESESMSJBEzJR/9oADAMBAAIRAxEAPwDuKiixcUBHFVpZl7M9CKypsgut89VZC6qu7qlVVZQud5PNBWxZqsR7rGkr7oZ92c82FymGjwtsbLv3VRlrc540VExsl+uJumSOtjOhtZaK+jZKCWEIZ/ZRll03QHERcHVX8chfESlaqrSL3QvO7VCuaVhRwLN1YCrlC9p6ITu1bp41egbqvYYtFYjhTc9q/SOsjNLOgkQVyOSyOKl4PNqu63sqkBE62sqElzZijqlaiqktsqVZjqULmjRDVq/FXEDQpUgqldZV6IaZ2eyq8j1ueUPqpLKWtYzypfxOeyvT1KW8bqdCqZ3ShPiQB1Kxp6kyODW6kpSq6lzn5W7k2C6Rwjg3hRh7vxHXXkhGxTC8ODBc7rzE4wWm5V8lValmbTkmjX455jlXkdYHRFMAq/KD80L4yw7W42utWCAgNA63QwtbeNadxGYAkLm9XCTdduxCESxBo101SLi3DLyTbQIOa45tNTOC8iD266prr8LEQFzqqIy8m3Q2/wAnV7BK/MAHbpgYy+yUXwOBDm6Jgwiuvo7fZDHX/YJBi9siWFUgmlZHewe6xPO3OyKcYUkFOxgjZYlwBdck27po/rpbCyD16WLGyB1ubKtzJloo4DJIyNu73Bo6C6KcR4S2lDLPc7McpuBv2skuWsIp1bZUaIEyVbxUIVNOzylBsSdYIrM5CMQFwVMdeqVMQxDKUp41i2hARXiJtiUm1QLjYc9NNymXJ+iPB1IZqkE7NN12LRoAHRJnAmFGMFzmlpPIgg2903yi6GN12vRc/oqlVVMiIa8gOdoPVXYPxAdASkzjR95YxzD2/UJxOryLOMRiRpG5P7oJTYa9rrtBPKw3Rpzzco3ho8OJ0h3toUMpOqEBIbYggjfqqWKzHKcrSVXwOsc+sm1u0x3I5Ah2iN1huNLIH65niGGyPdd+g7oc+ia3XonjE2E3ulSvi1KZSgtTOOXJH+HOEqqoi+9AsjjN/Dzk5pADuANhcHdKmIxFrrjYrr/BuIeLhUIbYmIOgeOYLXGx+BSayThZwmrMcrc1rxvGb2Otk78Y0YlZca/6gR3H90g4jA6OS55kg/oumUEvi0cLtz4TQT3aLH6IqJOywgxDyj4H20Xjmq1URZXuHe60uTZivBlJnqQ47RtMnvoB9Vq45nLpWM5Al3wTLwVR5IXSneQ6f8W/3v8ABKHEz81S7+lth8Umt8zAjMViZSs3Bai1Nn13apQ6p1CJ1bUErJbKI79wocTQ3BQ37PaVjqsmQA5Wkxg7ZhzRHHpr3VTg+nIna8cjqmz7yD/EmKGKohsfKTZw7E2R9uuvuEv8b4dmAkaNkUwSsEkDHDcDK7sQmyn+1XaQ+Z3YJH4mb/mmHfzD6p0oN5D6JPxLz1TOgkaL+6IW/ZBplBt1JuVdxlmSnIH8quRM190M4sqMsZHUWQfJJS3whDfxpOeYMHoBc/VG6gGxVbhOmy0wcd3ve/2vYfREZhcJI54XKgdUtYowAphxeXJclImJYs58mWJuY9eQVIk9Z1tKHNOiYvscrbT1FI7Z7PHY0/zMIDrezh8EApopXDzLRR1rqKshqRsx9pO8btH/ACN/ZFa4vvHTOMcOzN0AFte/ZbOAaovgfCd2O09HD9wmOtp2ytvoWvbcHqCLhJWFSilqi0nyyeX3vdKFr+OlriCiykO75SP1QeKIvc1rd3ENHumviSBzm3GqocL4Y7xRLILMaCW3tdzuSabPTUYxBA1g2azL3NhqfiuYYhJmke7qdPZOvE2LBrSOtwEpYZhclQ/Kzbdzjs39/RJW728ipR0b5nhkYu4/Adz0CeaLCKeBgY8Ne78Tnu3JPTtorEFHDRRHLudHPP4nH15eiRsWxmR8rnMPl2CZcmf12mdtwlzEoCbplkQ2phuoju0R62guiPDuH5LlFZqNWaSGwTY2evMQgD4yOxSjgMhimdEdGvPl7FPAHI80q8TUuTzNHmBzA+hTRvP9jtFoXD3StxCRG9pG5kY78wRjB68S+a4uWgOHe+qE8VUj3ZSwXsQfgUI1+GWCW9j12S3xtL5bc7Wt6opQTOy53jLYWa29z6pXrpjU1kcJ0Bdr6AEn6IK3s42VOMsgZHFm2a1thvsjuBTiZl9fdVa7BoRq1gLv5jqUVwKkyDp2QMy9AOMMIJYS1c+oKMseQRYk7ruNXTB4sVzXiim8OUZQgbz8ttPQAMvzslPHqW4cCE1UeIBzbHeyE4lEDmKbOeXpv+zHGvvNC2Jx/i0lqeQcy0D+G7/rp7LHFuHZJpLts2xzBx5FJX2VVXhYm8E2ZMx0RHIuuHM+h+JXY62UNHRJ0ak1Oqj3NbG1jyCQ0AnkbBBRioD8n/ipY/XE89kBjmJcDrcm10MdaNNS0SvtYO0vYjRW6auipG2cBG0m+19VqwkgEuPTdL/E9QJXsjBsHPDdb2F0xPPXuP4o6odpfIPzIP4aOOwr+pvxWk4cOo+SCva7EQtTo7rcsSFm9KwPkYFGxrdNT3VaTME0WNj2KpiNEJBYrKWtI5XWU1RZtzuU0XlnoVT0ccANrAnnzKH4nVgt0WzFJiTfkhspzfomw0zqqw+GEBwhpNdA7/cA/KUWNK5wstVLSGKVj+bHB7TyNtwfUEpo96dqiAb2QqoxRrHNYNybIjVVALbt1FtEkvfefM69gUl7vvh4nrcrRYE6Ln3FUb3uLxoAmuTFRl8jSdOmiR8ZqZ5C4fhCIneugkM+V1tyrOKVIEZJ5hb8O4cqHeYRu15us0fNZ1/B1ZN5Q1gaN7yN0TTIE8CRZqyEjcyg397n5BdjxiFzgcp90t8F8CCmc2aaQOlbq1jD/DZpbU7k6pvxCTK1Jrz+Nc9roTch26lPRWF+YKImAve5zhYcl5/SU2PFmkksA3sgvF0FgCN+XUIxHZpuhmJRmVw6BJUyXqeok6lXWyP6q9HhnZWmUGmyGsy6yoooodjEhYOYFtXlkFYqPpG3uqWKRXGiLkLTNHdPqbklzwHYrT922THU0mq0Ck1TZXKnSU+mytyUbSNQr0EIAUmbZNPyCx4W4kgOc1vQEq7Fw/CNS256lW4Zhf2urAnCRzMCa2jDWnKAOmiUaiq8KQOLWusdiPmnqsBcLAJarcHLzrb9UI1llPXeJGHDn8lQoqxzZDzBbZFW4eAAAFl/h/MaIT8ssMncM172Iv6aq5NUAtGqE1EB6uHuVvpg4C17jvqhXrTW3IsNEOFM4kWRuRt97LwQdExMqceGvPL3V2LDABsrETXDYlXIyeaS5kN+49lsFAi8bAVvEAQuZEVFFFLZFFFEBF5ZeqIDRLFdV3QK+sSEFYpeEVi+G+6vFqxLE+p+QVsVnFbY47FX3QLzwUdL5asmiqup9USbGvTGmPkOfThR0SvuiXhhQXwCT011BS2CLeAvXQXSHwDiBbWU6KNpFtbTo6qYDWU6sx06uthWYajpyK7IVt8NbLL1I+Iooog0UUUQEUUUQEUUUQEUUUQEsvLL1RAeWUAUUQEspZRRATKFLKKID1RRRARRRRARRRRAf//Z"/>
          <p:cNvSpPr>
            <a:spLocks noChangeAspect="1" noChangeArrowheads="1"/>
          </p:cNvSpPr>
          <p:nvPr/>
        </p:nvSpPr>
        <p:spPr bwMode="auto">
          <a:xfrm>
            <a:off x="1349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5136" y="1930400"/>
            <a:ext cx="3810000" cy="2686050"/>
          </a:xfrm>
          <a:prstGeom prst="rect">
            <a:avLst/>
          </a:prstGeom>
        </p:spPr>
      </p:pic>
    </p:spTree>
    <p:extLst>
      <p:ext uri="{BB962C8B-B14F-4D97-AF65-F5344CB8AC3E}">
        <p14:creationId xmlns:p14="http://schemas.microsoft.com/office/powerpoint/2010/main" val="37800748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3236" y="553617"/>
            <a:ext cx="8596668" cy="1320800"/>
          </a:xfrm>
        </p:spPr>
        <p:txBody>
          <a:bodyPr/>
          <a:lstStyle/>
          <a:p>
            <a:r>
              <a:rPr lang="en-US" dirty="0" smtClean="0"/>
              <a:t>Expert in Action!</a:t>
            </a:r>
            <a:endParaRPr lang="en-US" dirty="0"/>
          </a:p>
        </p:txBody>
      </p:sp>
      <p:pic>
        <p:nvPicPr>
          <p:cNvPr id="5" name="Picture 4">
            <a:hlinkClick r:id="rId2" action="ppaction://hlinkfile"/>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8392" y="2061971"/>
            <a:ext cx="4239208" cy="4225077"/>
          </a:xfrm>
          <a:prstGeom prst="rect">
            <a:avLst/>
          </a:prstGeom>
        </p:spPr>
      </p:pic>
    </p:spTree>
    <p:extLst>
      <p:ext uri="{BB962C8B-B14F-4D97-AF65-F5344CB8AC3E}">
        <p14:creationId xmlns:p14="http://schemas.microsoft.com/office/powerpoint/2010/main" val="24829595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7891" y="1758374"/>
            <a:ext cx="2844800" cy="40894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4780" y="1758374"/>
            <a:ext cx="2971801" cy="4061461"/>
          </a:xfrm>
          <a:prstGeom prst="rect">
            <a:avLst/>
          </a:prstGeom>
        </p:spPr>
      </p:pic>
    </p:spTree>
    <p:extLst>
      <p:ext uri="{BB962C8B-B14F-4D97-AF65-F5344CB8AC3E}">
        <p14:creationId xmlns:p14="http://schemas.microsoft.com/office/powerpoint/2010/main" val="23869626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most wide spread management procedure is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5750" y="2458616"/>
            <a:ext cx="2566307" cy="4399383"/>
          </a:xfrm>
          <a:prstGeom prst="rect">
            <a:avLst/>
          </a:prstGeom>
        </p:spPr>
      </p:pic>
    </p:spTree>
    <p:extLst>
      <p:ext uri="{BB962C8B-B14F-4D97-AF65-F5344CB8AC3E}">
        <p14:creationId xmlns:p14="http://schemas.microsoft.com/office/powerpoint/2010/main" val="9413196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Quotes</a:t>
            </a:r>
            <a:endParaRPr lang="en-US" dirty="0"/>
          </a:p>
        </p:txBody>
      </p:sp>
      <p:sp>
        <p:nvSpPr>
          <p:cNvPr id="3" name="Content Placeholder 2"/>
          <p:cNvSpPr>
            <a:spLocks noGrp="1"/>
          </p:cNvSpPr>
          <p:nvPr>
            <p:ph idx="1"/>
          </p:nvPr>
        </p:nvSpPr>
        <p:spPr>
          <a:xfrm>
            <a:off x="677334" y="1533209"/>
            <a:ext cx="8596668" cy="3880773"/>
          </a:xfrm>
        </p:spPr>
        <p:txBody>
          <a:bodyPr/>
          <a:lstStyle/>
          <a:p>
            <a:r>
              <a:rPr lang="en-US" dirty="0" smtClean="0"/>
              <a:t>Brainstorm with your group how assigned quote relates to the Danielson Framework Domains especially Domain 2.</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8605" y="150186"/>
            <a:ext cx="1255983" cy="1379234"/>
          </a:xfrm>
          <a:prstGeom prst="rect">
            <a:avLst/>
          </a:prstGeom>
        </p:spPr>
      </p:pic>
      <p:pic>
        <p:nvPicPr>
          <p:cNvPr id="5" name="Picture 4" descr="http://dailyedventures.com/wp-content/uploads/2014/06/ryan-devlin-4square.png"/>
          <p:cNvPicPr/>
          <p:nvPr/>
        </p:nvPicPr>
        <p:blipFill rotWithShape="1">
          <a:blip r:embed="rId3">
            <a:extLst>
              <a:ext uri="{28A0092B-C50C-407E-A947-70E740481C1C}">
                <a14:useLocalDpi xmlns:a14="http://schemas.microsoft.com/office/drawing/2010/main" val="0"/>
              </a:ext>
            </a:extLst>
          </a:blip>
          <a:srcRect l="50876" t="4505" r="2592" b="51886"/>
          <a:stretch/>
        </p:blipFill>
        <p:spPr bwMode="auto">
          <a:xfrm>
            <a:off x="5039594" y="2623547"/>
            <a:ext cx="4938394" cy="2015419"/>
          </a:xfrm>
          <a:prstGeom prst="rect">
            <a:avLst/>
          </a:prstGeom>
          <a:noFill/>
          <a:ln>
            <a:noFill/>
          </a:ln>
          <a:extLst>
            <a:ext uri="{53640926-AAD7-44D8-BBD7-CCE9431645EC}">
              <a14:shadowObscured xmlns:a14="http://schemas.microsoft.com/office/drawing/2010/main"/>
            </a:ext>
          </a:extLst>
        </p:spPr>
      </p:pic>
      <p:pic>
        <p:nvPicPr>
          <p:cNvPr id="6" name="Picture 5" descr="http://dailyedventures.com/wp-content/uploads/2014/06/ryan-devlin-4square.png"/>
          <p:cNvPicPr/>
          <p:nvPr/>
        </p:nvPicPr>
        <p:blipFill rotWithShape="1">
          <a:blip r:embed="rId3">
            <a:extLst>
              <a:ext uri="{28A0092B-C50C-407E-A947-70E740481C1C}">
                <a14:useLocalDpi xmlns:a14="http://schemas.microsoft.com/office/drawing/2010/main" val="0"/>
              </a:ext>
            </a:extLst>
          </a:blip>
          <a:srcRect l="4709" t="47404" r="48906" b="14425"/>
          <a:stretch/>
        </p:blipFill>
        <p:spPr bwMode="auto">
          <a:xfrm>
            <a:off x="2658604" y="4638966"/>
            <a:ext cx="4761981" cy="2112940"/>
          </a:xfrm>
          <a:prstGeom prst="rect">
            <a:avLst/>
          </a:prstGeom>
          <a:noFill/>
          <a:ln>
            <a:noFill/>
          </a:ln>
          <a:extLst>
            <a:ext uri="{53640926-AAD7-44D8-BBD7-CCE9431645EC}">
              <a14:shadowObscured xmlns:a14="http://schemas.microsoft.com/office/drawing/2010/main"/>
            </a:ext>
          </a:extLst>
        </p:spPr>
      </p:pic>
      <p:pic>
        <p:nvPicPr>
          <p:cNvPr id="7" name="Picture 6" descr="http://dailyedventures.com/wp-content/uploads/2014/06/ryan-devlin-4square.png"/>
          <p:cNvPicPr/>
          <p:nvPr/>
        </p:nvPicPr>
        <p:blipFill rotWithShape="1">
          <a:blip r:embed="rId3">
            <a:extLst>
              <a:ext uri="{28A0092B-C50C-407E-A947-70E740481C1C}">
                <a14:useLocalDpi xmlns:a14="http://schemas.microsoft.com/office/drawing/2010/main" val="0"/>
              </a:ext>
            </a:extLst>
          </a:blip>
          <a:srcRect l="3790" t="4505" r="48906" b="52595"/>
          <a:stretch/>
        </p:blipFill>
        <p:spPr bwMode="auto">
          <a:xfrm>
            <a:off x="277615" y="2623547"/>
            <a:ext cx="4761979" cy="201541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394945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predictable opponent is already half defeated.</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15250" y="2244713"/>
            <a:ext cx="3920836" cy="3502613"/>
          </a:xfrm>
          <a:prstGeom prst="rect">
            <a:avLst/>
          </a:prstGeom>
        </p:spPr>
      </p:pic>
      <p:pic>
        <p:nvPicPr>
          <p:cNvPr id="4" name="Picture 3">
            <a:hlinkClick r:id="rId3" action="ppaction://hlinkfile"/>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42387" y="1526145"/>
            <a:ext cx="3249613" cy="3615767"/>
          </a:xfrm>
          <a:prstGeom prst="rect">
            <a:avLst/>
          </a:prstGeom>
        </p:spPr>
      </p:pic>
    </p:spTree>
    <p:extLst>
      <p:ext uri="{BB962C8B-B14F-4D97-AF65-F5344CB8AC3E}">
        <p14:creationId xmlns:p14="http://schemas.microsoft.com/office/powerpoint/2010/main" val="16959109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Seating Arrangements</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8605" y="2202873"/>
            <a:ext cx="6018684" cy="3893488"/>
          </a:xfrm>
        </p:spPr>
      </p:pic>
    </p:spTree>
    <p:extLst>
      <p:ext uri="{BB962C8B-B14F-4D97-AF65-F5344CB8AC3E}">
        <p14:creationId xmlns:p14="http://schemas.microsoft.com/office/powerpoint/2010/main" val="36749437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24602"/>
            <a:ext cx="9567221" cy="4768662"/>
          </a:xfrm>
          <a:prstGeom prst="rect">
            <a:avLst/>
          </a:prstGeom>
        </p:spPr>
      </p:pic>
    </p:spTree>
    <p:extLst>
      <p:ext uri="{BB962C8B-B14F-4D97-AF65-F5344CB8AC3E}">
        <p14:creationId xmlns:p14="http://schemas.microsoft.com/office/powerpoint/2010/main" val="3344948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3073" y="826820"/>
            <a:ext cx="4700273" cy="4410423"/>
          </a:xfrm>
          <a:prstGeom prst="rect">
            <a:avLst/>
          </a:prstGeom>
        </p:spPr>
      </p:pic>
    </p:spTree>
    <p:extLst>
      <p:ext uri="{BB962C8B-B14F-4D97-AF65-F5344CB8AC3E}">
        <p14:creationId xmlns:p14="http://schemas.microsoft.com/office/powerpoint/2010/main" val="32836158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87405" y="5951015"/>
            <a:ext cx="3928056" cy="6053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IWB</a:t>
            </a:r>
            <a:endParaRPr lang="en-US" dirty="0"/>
          </a:p>
        </p:txBody>
      </p:sp>
      <p:grpSp>
        <p:nvGrpSpPr>
          <p:cNvPr id="12" name="Group 11"/>
          <p:cNvGrpSpPr/>
          <p:nvPr/>
        </p:nvGrpSpPr>
        <p:grpSpPr>
          <a:xfrm rot="19077370">
            <a:off x="1462521" y="3789160"/>
            <a:ext cx="1009648" cy="1080770"/>
            <a:chOff x="0" y="0"/>
            <a:chExt cx="1009934" cy="1080864"/>
          </a:xfrm>
        </p:grpSpPr>
        <p:sp>
          <p:nvSpPr>
            <p:cNvPr id="13" name="Rectangle 12"/>
            <p:cNvSpPr/>
            <p:nvPr/>
          </p:nvSpPr>
          <p:spPr>
            <a:xfrm>
              <a:off x="122830" y="13648"/>
              <a:ext cx="386366" cy="412124"/>
            </a:xfrm>
            <a:prstGeom prst="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4" name="Rectangle 13"/>
            <p:cNvSpPr/>
            <p:nvPr/>
          </p:nvSpPr>
          <p:spPr>
            <a:xfrm>
              <a:off x="511791" y="668740"/>
              <a:ext cx="386366" cy="412124"/>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5" name="Rectangle 14"/>
            <p:cNvSpPr/>
            <p:nvPr/>
          </p:nvSpPr>
          <p:spPr>
            <a:xfrm>
              <a:off x="511791" y="13648"/>
              <a:ext cx="386366" cy="41212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6" name="Rectangle 15"/>
            <p:cNvSpPr/>
            <p:nvPr/>
          </p:nvSpPr>
          <p:spPr>
            <a:xfrm>
              <a:off x="122830" y="668740"/>
              <a:ext cx="386366" cy="4121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cxnSp>
          <p:nvCxnSpPr>
            <p:cNvPr id="17" name="Straight Arrow Connector 16"/>
            <p:cNvCxnSpPr/>
            <p:nvPr/>
          </p:nvCxnSpPr>
          <p:spPr>
            <a:xfrm flipH="1">
              <a:off x="0" y="0"/>
              <a:ext cx="13855" cy="10664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1009934" y="388961"/>
              <a:ext cx="0" cy="4121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5461342" y="2363554"/>
            <a:ext cx="1009648" cy="1080770"/>
            <a:chOff x="0" y="0"/>
            <a:chExt cx="1009934" cy="1080864"/>
          </a:xfrm>
        </p:grpSpPr>
        <p:sp>
          <p:nvSpPr>
            <p:cNvPr id="20" name="Rectangle 19"/>
            <p:cNvSpPr/>
            <p:nvPr/>
          </p:nvSpPr>
          <p:spPr>
            <a:xfrm>
              <a:off x="122830" y="13648"/>
              <a:ext cx="386366" cy="412124"/>
            </a:xfrm>
            <a:prstGeom prst="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1" name="Rectangle 20"/>
            <p:cNvSpPr/>
            <p:nvPr/>
          </p:nvSpPr>
          <p:spPr>
            <a:xfrm>
              <a:off x="511791" y="668740"/>
              <a:ext cx="386366" cy="412124"/>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2" name="Rectangle 21"/>
            <p:cNvSpPr/>
            <p:nvPr/>
          </p:nvSpPr>
          <p:spPr>
            <a:xfrm>
              <a:off x="511791" y="13648"/>
              <a:ext cx="386366" cy="41212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3" name="Rectangle 22"/>
            <p:cNvSpPr/>
            <p:nvPr/>
          </p:nvSpPr>
          <p:spPr>
            <a:xfrm>
              <a:off x="122830" y="668740"/>
              <a:ext cx="386366" cy="4121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cxnSp>
          <p:nvCxnSpPr>
            <p:cNvPr id="24" name="Straight Arrow Connector 23"/>
            <p:cNvCxnSpPr/>
            <p:nvPr/>
          </p:nvCxnSpPr>
          <p:spPr>
            <a:xfrm flipH="1">
              <a:off x="0" y="0"/>
              <a:ext cx="13855" cy="10664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1009934" y="388961"/>
              <a:ext cx="0" cy="4121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rot="2846160">
            <a:off x="7008437" y="3001223"/>
            <a:ext cx="1009648" cy="1080770"/>
            <a:chOff x="0" y="0"/>
            <a:chExt cx="1009934" cy="1080864"/>
          </a:xfrm>
        </p:grpSpPr>
        <p:sp>
          <p:nvSpPr>
            <p:cNvPr id="27" name="Rectangle 26"/>
            <p:cNvSpPr/>
            <p:nvPr/>
          </p:nvSpPr>
          <p:spPr>
            <a:xfrm>
              <a:off x="122830" y="13648"/>
              <a:ext cx="386366" cy="412124"/>
            </a:xfrm>
            <a:prstGeom prst="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8" name="Rectangle 27"/>
            <p:cNvSpPr/>
            <p:nvPr/>
          </p:nvSpPr>
          <p:spPr>
            <a:xfrm>
              <a:off x="511791" y="668740"/>
              <a:ext cx="386366" cy="412124"/>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9" name="Rectangle 28"/>
            <p:cNvSpPr/>
            <p:nvPr/>
          </p:nvSpPr>
          <p:spPr>
            <a:xfrm>
              <a:off x="511791" y="13648"/>
              <a:ext cx="386366" cy="41212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0" name="Rectangle 29"/>
            <p:cNvSpPr/>
            <p:nvPr/>
          </p:nvSpPr>
          <p:spPr>
            <a:xfrm>
              <a:off x="122830" y="668740"/>
              <a:ext cx="386366" cy="4121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cxnSp>
          <p:nvCxnSpPr>
            <p:cNvPr id="31" name="Straight Arrow Connector 30"/>
            <p:cNvCxnSpPr/>
            <p:nvPr/>
          </p:nvCxnSpPr>
          <p:spPr>
            <a:xfrm flipH="1">
              <a:off x="0" y="0"/>
              <a:ext cx="13855" cy="10664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1009934" y="388961"/>
              <a:ext cx="0" cy="4121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33" name="Group 32"/>
          <p:cNvGrpSpPr/>
          <p:nvPr/>
        </p:nvGrpSpPr>
        <p:grpSpPr>
          <a:xfrm>
            <a:off x="4055005" y="2312070"/>
            <a:ext cx="1009648" cy="1080770"/>
            <a:chOff x="0" y="0"/>
            <a:chExt cx="1009934" cy="1080864"/>
          </a:xfrm>
        </p:grpSpPr>
        <p:sp>
          <p:nvSpPr>
            <p:cNvPr id="34" name="Rectangle 33"/>
            <p:cNvSpPr/>
            <p:nvPr/>
          </p:nvSpPr>
          <p:spPr>
            <a:xfrm>
              <a:off x="122830" y="13648"/>
              <a:ext cx="386366" cy="412124"/>
            </a:xfrm>
            <a:prstGeom prst="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5" name="Rectangle 34"/>
            <p:cNvSpPr/>
            <p:nvPr/>
          </p:nvSpPr>
          <p:spPr>
            <a:xfrm>
              <a:off x="511791" y="668740"/>
              <a:ext cx="386366" cy="412124"/>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6" name="Rectangle 35"/>
            <p:cNvSpPr/>
            <p:nvPr/>
          </p:nvSpPr>
          <p:spPr>
            <a:xfrm>
              <a:off x="511791" y="13648"/>
              <a:ext cx="386366" cy="41212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7" name="Rectangle 36"/>
            <p:cNvSpPr/>
            <p:nvPr/>
          </p:nvSpPr>
          <p:spPr>
            <a:xfrm>
              <a:off x="122830" y="668740"/>
              <a:ext cx="386366" cy="4121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cxnSp>
          <p:nvCxnSpPr>
            <p:cNvPr id="38" name="Straight Arrow Connector 37"/>
            <p:cNvCxnSpPr/>
            <p:nvPr/>
          </p:nvCxnSpPr>
          <p:spPr>
            <a:xfrm flipH="1">
              <a:off x="0" y="0"/>
              <a:ext cx="13855" cy="10664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1009934" y="388961"/>
              <a:ext cx="0" cy="4121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40" name="Group 39"/>
          <p:cNvGrpSpPr/>
          <p:nvPr/>
        </p:nvGrpSpPr>
        <p:grpSpPr>
          <a:xfrm rot="19172244">
            <a:off x="2647233" y="2797335"/>
            <a:ext cx="1009648" cy="1080770"/>
            <a:chOff x="0" y="0"/>
            <a:chExt cx="1009934" cy="1080864"/>
          </a:xfrm>
        </p:grpSpPr>
        <p:sp>
          <p:nvSpPr>
            <p:cNvPr id="41" name="Rectangle 40"/>
            <p:cNvSpPr/>
            <p:nvPr/>
          </p:nvSpPr>
          <p:spPr>
            <a:xfrm>
              <a:off x="122830" y="13648"/>
              <a:ext cx="386366" cy="412124"/>
            </a:xfrm>
            <a:prstGeom prst="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2" name="Rectangle 41"/>
            <p:cNvSpPr/>
            <p:nvPr/>
          </p:nvSpPr>
          <p:spPr>
            <a:xfrm>
              <a:off x="511791" y="668740"/>
              <a:ext cx="386366" cy="412124"/>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3" name="Rectangle 42"/>
            <p:cNvSpPr/>
            <p:nvPr/>
          </p:nvSpPr>
          <p:spPr>
            <a:xfrm>
              <a:off x="511791" y="13648"/>
              <a:ext cx="386366" cy="41212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4" name="Rectangle 43"/>
            <p:cNvSpPr/>
            <p:nvPr/>
          </p:nvSpPr>
          <p:spPr>
            <a:xfrm>
              <a:off x="122830" y="668740"/>
              <a:ext cx="386366" cy="4121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cxnSp>
          <p:nvCxnSpPr>
            <p:cNvPr id="45" name="Straight Arrow Connector 44"/>
            <p:cNvCxnSpPr/>
            <p:nvPr/>
          </p:nvCxnSpPr>
          <p:spPr>
            <a:xfrm flipH="1">
              <a:off x="0" y="0"/>
              <a:ext cx="13855" cy="10664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1009934" y="388961"/>
              <a:ext cx="0" cy="4121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rot="2754278">
            <a:off x="7957453" y="4066982"/>
            <a:ext cx="1009648" cy="1080770"/>
            <a:chOff x="0" y="0"/>
            <a:chExt cx="1009934" cy="1080864"/>
          </a:xfrm>
        </p:grpSpPr>
        <p:sp>
          <p:nvSpPr>
            <p:cNvPr id="48" name="Rectangle 47"/>
            <p:cNvSpPr/>
            <p:nvPr/>
          </p:nvSpPr>
          <p:spPr>
            <a:xfrm>
              <a:off x="122830" y="13648"/>
              <a:ext cx="386366" cy="412124"/>
            </a:xfrm>
            <a:prstGeom prst="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9" name="Rectangle 48"/>
            <p:cNvSpPr/>
            <p:nvPr/>
          </p:nvSpPr>
          <p:spPr>
            <a:xfrm>
              <a:off x="511791" y="668740"/>
              <a:ext cx="386366" cy="412124"/>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50" name="Rectangle 49"/>
            <p:cNvSpPr/>
            <p:nvPr/>
          </p:nvSpPr>
          <p:spPr>
            <a:xfrm>
              <a:off x="511791" y="13648"/>
              <a:ext cx="386366" cy="41212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51" name="Rectangle 50"/>
            <p:cNvSpPr/>
            <p:nvPr/>
          </p:nvSpPr>
          <p:spPr>
            <a:xfrm>
              <a:off x="122830" y="668740"/>
              <a:ext cx="386366" cy="4121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cxnSp>
          <p:nvCxnSpPr>
            <p:cNvPr id="52" name="Straight Arrow Connector 51"/>
            <p:cNvCxnSpPr/>
            <p:nvPr/>
          </p:nvCxnSpPr>
          <p:spPr>
            <a:xfrm flipH="1">
              <a:off x="0" y="0"/>
              <a:ext cx="13855" cy="10664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V="1">
              <a:off x="1009934" y="388961"/>
              <a:ext cx="0" cy="4121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rot="2276833">
            <a:off x="7003129" y="1240053"/>
            <a:ext cx="1009648" cy="1080770"/>
            <a:chOff x="0" y="0"/>
            <a:chExt cx="1009934" cy="1080864"/>
          </a:xfrm>
        </p:grpSpPr>
        <p:sp>
          <p:nvSpPr>
            <p:cNvPr id="55" name="Rectangle 54"/>
            <p:cNvSpPr/>
            <p:nvPr/>
          </p:nvSpPr>
          <p:spPr>
            <a:xfrm>
              <a:off x="122830" y="13648"/>
              <a:ext cx="386366" cy="412124"/>
            </a:xfrm>
            <a:prstGeom prst="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56" name="Rectangle 55"/>
            <p:cNvSpPr/>
            <p:nvPr/>
          </p:nvSpPr>
          <p:spPr>
            <a:xfrm>
              <a:off x="511791" y="668740"/>
              <a:ext cx="386366" cy="412124"/>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57" name="Rectangle 56"/>
            <p:cNvSpPr/>
            <p:nvPr/>
          </p:nvSpPr>
          <p:spPr>
            <a:xfrm>
              <a:off x="511791" y="13648"/>
              <a:ext cx="386366" cy="41212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58" name="Rectangle 57"/>
            <p:cNvSpPr/>
            <p:nvPr/>
          </p:nvSpPr>
          <p:spPr>
            <a:xfrm>
              <a:off x="122830" y="668740"/>
              <a:ext cx="386366" cy="4121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cxnSp>
          <p:nvCxnSpPr>
            <p:cNvPr id="59" name="Straight Arrow Connector 58"/>
            <p:cNvCxnSpPr/>
            <p:nvPr/>
          </p:nvCxnSpPr>
          <p:spPr>
            <a:xfrm flipH="1">
              <a:off x="0" y="0"/>
              <a:ext cx="13855" cy="10664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V="1">
              <a:off x="1009934" y="388961"/>
              <a:ext cx="0" cy="4121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61" name="Rounded Rectangle 60"/>
          <p:cNvSpPr/>
          <p:nvPr/>
        </p:nvSpPr>
        <p:spPr>
          <a:xfrm>
            <a:off x="3910000" y="3798710"/>
            <a:ext cx="2669183" cy="1449513"/>
          </a:xfrm>
          <a:prstGeom prst="roundRect">
            <a:avLst/>
          </a:prstGeom>
          <a:solidFill>
            <a:srgbClr val="C566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2" name="Picture 61"/>
          <p:cNvPicPr>
            <a:picLocks noChangeAspect="1"/>
          </p:cNvPicPr>
          <p:nvPr/>
        </p:nvPicPr>
        <p:blipFill rotWithShape="1">
          <a:blip r:embed="rId3" cstate="print">
            <a:extLst>
              <a:ext uri="{28A0092B-C50C-407E-A947-70E740481C1C}">
                <a14:useLocalDpi xmlns:a14="http://schemas.microsoft.com/office/drawing/2010/main" val="0"/>
              </a:ext>
            </a:extLst>
          </a:blip>
          <a:srcRect l="32311" t="53567" r="22312" b="1"/>
          <a:stretch/>
        </p:blipFill>
        <p:spPr>
          <a:xfrm rot="20642708">
            <a:off x="4185083" y="4760458"/>
            <a:ext cx="817420" cy="811364"/>
          </a:xfrm>
          <a:prstGeom prst="rect">
            <a:avLst/>
          </a:prstGeom>
        </p:spPr>
      </p:pic>
      <p:sp>
        <p:nvSpPr>
          <p:cNvPr id="63" name="Rectangle 62"/>
          <p:cNvSpPr/>
          <p:nvPr/>
        </p:nvSpPr>
        <p:spPr>
          <a:xfrm>
            <a:off x="2097941" y="616669"/>
            <a:ext cx="2947249" cy="7266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Back table</a:t>
            </a:r>
            <a:endParaRPr lang="en-US" dirty="0"/>
          </a:p>
        </p:txBody>
      </p:sp>
      <p:sp>
        <p:nvSpPr>
          <p:cNvPr id="64" name="Rectangle 63"/>
          <p:cNvSpPr/>
          <p:nvPr/>
        </p:nvSpPr>
        <p:spPr>
          <a:xfrm rot="1621465">
            <a:off x="8990745" y="-45802"/>
            <a:ext cx="347816" cy="16190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TextBox 64"/>
          <p:cNvSpPr txBox="1"/>
          <p:nvPr/>
        </p:nvSpPr>
        <p:spPr>
          <a:xfrm>
            <a:off x="10207690" y="616669"/>
            <a:ext cx="1642188" cy="369332"/>
          </a:xfrm>
          <a:prstGeom prst="rect">
            <a:avLst/>
          </a:prstGeom>
          <a:noFill/>
        </p:spPr>
        <p:txBody>
          <a:bodyPr wrap="square" rtlCol="0">
            <a:spAutoFit/>
          </a:bodyPr>
          <a:lstStyle/>
          <a:p>
            <a:r>
              <a:rPr lang="en-US" dirty="0" smtClean="0"/>
              <a:t>Reading Area</a:t>
            </a:r>
            <a:endParaRPr lang="en-US" dirty="0"/>
          </a:p>
        </p:txBody>
      </p:sp>
      <p:sp>
        <p:nvSpPr>
          <p:cNvPr id="66" name="TextBox 65"/>
          <p:cNvSpPr txBox="1"/>
          <p:nvPr/>
        </p:nvSpPr>
        <p:spPr>
          <a:xfrm rot="16200000">
            <a:off x="-36320" y="1372695"/>
            <a:ext cx="671805" cy="369332"/>
          </a:xfrm>
          <a:prstGeom prst="rect">
            <a:avLst/>
          </a:prstGeom>
          <a:noFill/>
        </p:spPr>
        <p:txBody>
          <a:bodyPr wrap="square" rtlCol="0">
            <a:spAutoFit/>
          </a:bodyPr>
          <a:lstStyle/>
          <a:p>
            <a:r>
              <a:rPr lang="en-US" dirty="0" smtClean="0"/>
              <a:t>door</a:t>
            </a:r>
            <a:endParaRPr lang="en-US" dirty="0"/>
          </a:p>
        </p:txBody>
      </p:sp>
      <p:sp>
        <p:nvSpPr>
          <p:cNvPr id="68" name="Rectangle 67"/>
          <p:cNvSpPr/>
          <p:nvPr/>
        </p:nvSpPr>
        <p:spPr>
          <a:xfrm rot="19074873">
            <a:off x="730897" y="5305704"/>
            <a:ext cx="623466" cy="12906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dirty="0" smtClean="0"/>
              <a:t>Teacher desk</a:t>
            </a:r>
            <a:endParaRPr lang="en-US" dirty="0"/>
          </a:p>
        </p:txBody>
      </p:sp>
      <p:sp>
        <p:nvSpPr>
          <p:cNvPr id="69" name="Heart 68"/>
          <p:cNvSpPr/>
          <p:nvPr/>
        </p:nvSpPr>
        <p:spPr>
          <a:xfrm>
            <a:off x="6579183" y="986001"/>
            <a:ext cx="1702410" cy="1597244"/>
          </a:xfrm>
          <a:prstGeom prst="heart">
            <a:avLst/>
          </a:prstGeom>
          <a:solidFill>
            <a:schemeClr val="accent1">
              <a:alpha val="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Heart 69"/>
          <p:cNvSpPr/>
          <p:nvPr/>
        </p:nvSpPr>
        <p:spPr>
          <a:xfrm rot="2920141">
            <a:off x="7510090" y="3903716"/>
            <a:ext cx="1702410" cy="1597244"/>
          </a:xfrm>
          <a:prstGeom prst="heart">
            <a:avLst/>
          </a:prstGeom>
          <a:solidFill>
            <a:schemeClr val="accent1">
              <a:alpha val="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Heart 70"/>
          <p:cNvSpPr/>
          <p:nvPr/>
        </p:nvSpPr>
        <p:spPr>
          <a:xfrm rot="19378611">
            <a:off x="1079049" y="3565851"/>
            <a:ext cx="1702410" cy="1597244"/>
          </a:xfrm>
          <a:prstGeom prst="heart">
            <a:avLst/>
          </a:prstGeom>
          <a:solidFill>
            <a:schemeClr val="accent1">
              <a:alpha val="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50964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015344" y="3075710"/>
            <a:ext cx="1524000" cy="17872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p:cNvCxnSpPr>
            <a:stCxn id="3" idx="0"/>
            <a:endCxn id="3" idx="2"/>
          </p:cNvCxnSpPr>
          <p:nvPr/>
        </p:nvCxnSpPr>
        <p:spPr>
          <a:xfrm>
            <a:off x="5777344" y="3075710"/>
            <a:ext cx="0" cy="17872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777343" y="3075710"/>
            <a:ext cx="0" cy="178723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3" idx="1"/>
            <a:endCxn id="3" idx="3"/>
          </p:cNvCxnSpPr>
          <p:nvPr/>
        </p:nvCxnSpPr>
        <p:spPr>
          <a:xfrm>
            <a:off x="5015344" y="3969329"/>
            <a:ext cx="152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3813315" y="5923306"/>
            <a:ext cx="3928056" cy="6053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IWB</a:t>
            </a:r>
            <a:endParaRPr lang="en-US" dirty="0"/>
          </a:p>
        </p:txBody>
      </p:sp>
      <p:pic>
        <p:nvPicPr>
          <p:cNvPr id="17" name="Picture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9659201">
            <a:off x="6737775" y="2981369"/>
            <a:ext cx="658368" cy="932688"/>
          </a:xfrm>
          <a:prstGeom prst="rect">
            <a:avLst/>
          </a:prstGeom>
        </p:spPr>
      </p:pic>
      <p:pic>
        <p:nvPicPr>
          <p:cNvPr id="18" name="Picture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9659201">
            <a:off x="6737775" y="3826496"/>
            <a:ext cx="658368" cy="932688"/>
          </a:xfrm>
          <a:prstGeom prst="rect">
            <a:avLst/>
          </a:prstGeom>
        </p:spPr>
      </p:pic>
      <p:pic>
        <p:nvPicPr>
          <p:cNvPr id="19" name="Picture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9659201">
            <a:off x="4158542" y="2981371"/>
            <a:ext cx="658368" cy="932688"/>
          </a:xfrm>
          <a:prstGeom prst="rect">
            <a:avLst/>
          </a:prstGeom>
        </p:spPr>
      </p:pic>
      <p:pic>
        <p:nvPicPr>
          <p:cNvPr id="20" name="Picture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9659201">
            <a:off x="4158542" y="4024598"/>
            <a:ext cx="658368" cy="932688"/>
          </a:xfrm>
          <a:prstGeom prst="rect">
            <a:avLst/>
          </a:prstGeom>
        </p:spPr>
      </p:pic>
      <p:sp>
        <p:nvSpPr>
          <p:cNvPr id="21" name="TextBox 20"/>
          <p:cNvSpPr txBox="1"/>
          <p:nvPr/>
        </p:nvSpPr>
        <p:spPr>
          <a:xfrm>
            <a:off x="3813315" y="923630"/>
            <a:ext cx="4182929" cy="646331"/>
          </a:xfrm>
          <a:prstGeom prst="rect">
            <a:avLst/>
          </a:prstGeom>
          <a:noFill/>
        </p:spPr>
        <p:txBody>
          <a:bodyPr wrap="square" rtlCol="0">
            <a:spAutoFit/>
          </a:bodyPr>
          <a:lstStyle/>
          <a:p>
            <a:r>
              <a:rPr lang="en-US" sz="3600" b="1" dirty="0" smtClean="0"/>
              <a:t>Sitting on the Bus</a:t>
            </a:r>
            <a:endParaRPr lang="en-US" sz="3600" b="1" dirty="0"/>
          </a:p>
        </p:txBody>
      </p:sp>
    </p:spTree>
    <p:extLst>
      <p:ext uri="{BB962C8B-B14F-4D97-AF65-F5344CB8AC3E}">
        <p14:creationId xmlns:p14="http://schemas.microsoft.com/office/powerpoint/2010/main" val="37571597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Body language is the language of thoughts, feelings and intentions.</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47454" y="2144856"/>
            <a:ext cx="5008418" cy="4048471"/>
          </a:xfrm>
          <a:prstGeom prst="rect">
            <a:avLst/>
          </a:prstGeom>
        </p:spPr>
      </p:pic>
      <p:pic>
        <p:nvPicPr>
          <p:cNvPr id="5" name="Picture 4">
            <a:hlinkClick r:id="rId3" action="ppaction://hlinkfile"/>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42387" y="1587105"/>
            <a:ext cx="3249613" cy="3615767"/>
          </a:xfrm>
          <a:prstGeom prst="rect">
            <a:avLst/>
          </a:prstGeom>
        </p:spPr>
      </p:pic>
    </p:spTree>
    <p:extLst>
      <p:ext uri="{BB962C8B-B14F-4D97-AF65-F5344CB8AC3E}">
        <p14:creationId xmlns:p14="http://schemas.microsoft.com/office/powerpoint/2010/main" val="67502868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0898" y="595746"/>
            <a:ext cx="8596668" cy="1320800"/>
          </a:xfrm>
        </p:spPr>
        <p:txBody>
          <a:bodyPr/>
          <a:lstStyle/>
          <a:p>
            <a:r>
              <a:rPr lang="en-US" dirty="0" smtClean="0"/>
              <a:t>I cannot manage students if I can manage my own behavior.</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7485" y="2116282"/>
            <a:ext cx="3148879" cy="406307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9838" y="2294225"/>
            <a:ext cx="5150918" cy="3427702"/>
          </a:xfrm>
          <a:prstGeom prst="rect">
            <a:avLst/>
          </a:prstGeom>
        </p:spPr>
      </p:pic>
      <p:pic>
        <p:nvPicPr>
          <p:cNvPr id="6" name="Picture 5">
            <a:hlinkClick r:id="rId5" action="ppaction://hlinkfile"/>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42387" y="0"/>
            <a:ext cx="3249613" cy="3615767"/>
          </a:xfrm>
          <a:prstGeom prst="rect">
            <a:avLst/>
          </a:prstGeom>
        </p:spPr>
      </p:pic>
    </p:spTree>
    <p:extLst>
      <p:ext uri="{BB962C8B-B14F-4D97-AF65-F5344CB8AC3E}">
        <p14:creationId xmlns:p14="http://schemas.microsoft.com/office/powerpoint/2010/main" val="28104509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57" y="166255"/>
            <a:ext cx="6850880" cy="1233055"/>
          </a:xfrm>
        </p:spPr>
        <p:txBody>
          <a:bodyPr>
            <a:normAutofit fontScale="90000"/>
          </a:bodyPr>
          <a:lstStyle/>
          <a:p>
            <a:r>
              <a:rPr lang="en-US" dirty="0" smtClean="0"/>
              <a:t/>
            </a:r>
            <a:br>
              <a:rPr lang="en-US" dirty="0" smtClean="0"/>
            </a:br>
            <a:r>
              <a:rPr lang="en-US" dirty="0" smtClean="0"/>
              <a:t>“Queen Victoria”- The Regal Look!</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1596" y="1630073"/>
            <a:ext cx="3610840" cy="391174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48512" y="1630073"/>
            <a:ext cx="962025" cy="389572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8543" y="1630073"/>
            <a:ext cx="904875" cy="3905250"/>
          </a:xfrm>
          <a:prstGeom prst="rect">
            <a:avLst/>
          </a:prstGeom>
        </p:spPr>
      </p:pic>
      <p:sp>
        <p:nvSpPr>
          <p:cNvPr id="7" name="TextBox 6"/>
          <p:cNvSpPr txBox="1"/>
          <p:nvPr/>
        </p:nvSpPr>
        <p:spPr>
          <a:xfrm>
            <a:off x="8345631" y="2285273"/>
            <a:ext cx="2673928" cy="2308324"/>
          </a:xfrm>
          <a:prstGeom prst="rect">
            <a:avLst/>
          </a:prstGeom>
          <a:noFill/>
        </p:spPr>
        <p:txBody>
          <a:bodyPr wrap="square" rtlCol="0">
            <a:spAutoFit/>
          </a:bodyPr>
          <a:lstStyle/>
          <a:p>
            <a:r>
              <a:rPr lang="en-US" dirty="0" smtClean="0"/>
              <a:t>Time to Think</a:t>
            </a:r>
          </a:p>
          <a:p>
            <a:endParaRPr lang="en-US" dirty="0"/>
          </a:p>
          <a:p>
            <a:r>
              <a:rPr lang="en-US" dirty="0" smtClean="0"/>
              <a:t>Turn and toes</a:t>
            </a:r>
          </a:p>
          <a:p>
            <a:r>
              <a:rPr lang="en-US" dirty="0" smtClean="0"/>
              <a:t>Hands down</a:t>
            </a:r>
          </a:p>
          <a:p>
            <a:r>
              <a:rPr lang="en-US" dirty="0" smtClean="0"/>
              <a:t>Jaw down</a:t>
            </a:r>
          </a:p>
          <a:p>
            <a:r>
              <a:rPr lang="en-US" dirty="0" smtClean="0"/>
              <a:t>Mental relaxation</a:t>
            </a:r>
          </a:p>
          <a:p>
            <a:endParaRPr lang="en-US" dirty="0" smtClean="0"/>
          </a:p>
          <a:p>
            <a:endParaRPr lang="en-US" dirty="0" smtClean="0"/>
          </a:p>
        </p:txBody>
      </p:sp>
    </p:spTree>
    <p:extLst>
      <p:ext uri="{BB962C8B-B14F-4D97-AF65-F5344CB8AC3E}">
        <p14:creationId xmlns:p14="http://schemas.microsoft.com/office/powerpoint/2010/main" val="179333908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6836" y="2497994"/>
            <a:ext cx="5671705" cy="3068936"/>
          </a:xfrm>
          <a:prstGeom prst="rect">
            <a:avLst/>
          </a:prstGeom>
        </p:spPr>
      </p:pic>
      <p:sp>
        <p:nvSpPr>
          <p:cNvPr id="3" name="TextBox 2"/>
          <p:cNvSpPr txBox="1"/>
          <p:nvPr/>
        </p:nvSpPr>
        <p:spPr>
          <a:xfrm>
            <a:off x="2396836" y="595745"/>
            <a:ext cx="6954982" cy="584775"/>
          </a:xfrm>
          <a:prstGeom prst="rect">
            <a:avLst/>
          </a:prstGeom>
          <a:noFill/>
        </p:spPr>
        <p:txBody>
          <a:bodyPr wrap="square" rtlCol="0">
            <a:spAutoFit/>
          </a:bodyPr>
          <a:lstStyle/>
          <a:p>
            <a:r>
              <a:rPr lang="en-US" sz="3200" dirty="0" smtClean="0"/>
              <a:t>Zones of Proximity Control</a:t>
            </a:r>
            <a:endParaRPr lang="en-US" sz="3200" dirty="0"/>
          </a:p>
        </p:txBody>
      </p:sp>
    </p:spTree>
    <p:extLst>
      <p:ext uri="{BB962C8B-B14F-4D97-AF65-F5344CB8AC3E}">
        <p14:creationId xmlns:p14="http://schemas.microsoft.com/office/powerpoint/2010/main" val="16717153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Picking a Spokesperson</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0370" y="2094226"/>
            <a:ext cx="3075781" cy="4082895"/>
          </a:xfrm>
        </p:spPr>
      </p:pic>
      <p:pic>
        <p:nvPicPr>
          <p:cNvPr id="4" name="Picture 3">
            <a:hlinkClick r:id="rId3" action="ppaction://hlinkfile"/>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99187" y="1930400"/>
            <a:ext cx="3249613" cy="3615767"/>
          </a:xfrm>
          <a:prstGeom prst="rect">
            <a:avLst/>
          </a:prstGeom>
        </p:spPr>
      </p:pic>
    </p:spTree>
    <p:extLst>
      <p:ext uri="{BB962C8B-B14F-4D97-AF65-F5344CB8AC3E}">
        <p14:creationId xmlns:p14="http://schemas.microsoft.com/office/powerpoint/2010/main" val="252303660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Never use punishment to manage a behavior that you could have managed with your body.</a:t>
            </a:r>
            <a:br>
              <a:rPr lang="en-US" dirty="0"/>
            </a:b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94607" y="1930400"/>
            <a:ext cx="3124994" cy="4325865"/>
          </a:xfrm>
        </p:spPr>
      </p:pic>
      <p:pic>
        <p:nvPicPr>
          <p:cNvPr id="5" name="Picture 4">
            <a:hlinkClick r:id="rId3" action="ppaction://hlinkfile"/>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42387" y="1769985"/>
            <a:ext cx="3249613" cy="3615767"/>
          </a:xfrm>
          <a:prstGeom prst="rect">
            <a:avLst/>
          </a:prstGeom>
        </p:spPr>
      </p:pic>
    </p:spTree>
    <p:extLst>
      <p:ext uri="{BB962C8B-B14F-4D97-AF65-F5344CB8AC3E}">
        <p14:creationId xmlns:p14="http://schemas.microsoft.com/office/powerpoint/2010/main" val="37047443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Teach, Okay</a:t>
            </a:r>
            <a:r>
              <a:rPr lang="en-US" sz="3200" dirty="0" smtClean="0"/>
              <a:t>! ( What you learned about room arrangements, working the crowd and the “look”.</a:t>
            </a:r>
            <a:endParaRPr lang="en-US" sz="3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2571" y="1930400"/>
            <a:ext cx="5044751" cy="3610150"/>
          </a:xfrm>
          <a:prstGeom prst="rect">
            <a:avLst/>
          </a:prstGeom>
        </p:spPr>
      </p:pic>
    </p:spTree>
    <p:extLst>
      <p:ext uri="{BB962C8B-B14F-4D97-AF65-F5344CB8AC3E}">
        <p14:creationId xmlns:p14="http://schemas.microsoft.com/office/powerpoint/2010/main" val="378745776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Routines and Procedures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5564" y="2606595"/>
            <a:ext cx="4867707" cy="3115332"/>
          </a:xfrm>
          <a:prstGeom prst="rect">
            <a:avLst/>
          </a:prstGeom>
        </p:spPr>
      </p:pic>
    </p:spTree>
    <p:extLst>
      <p:ext uri="{BB962C8B-B14F-4D97-AF65-F5344CB8AC3E}">
        <p14:creationId xmlns:p14="http://schemas.microsoft.com/office/powerpoint/2010/main" val="97158176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Calibri" panose="020F0502020204030204" pitchFamily="34" charset="0"/>
                <a:ea typeface="Calibri" panose="020F0502020204030204" pitchFamily="34" charset="0"/>
                <a:cs typeface="Times New Roman" panose="02020603050405020304" pitchFamily="18" charset="0"/>
              </a:rPr>
              <a:t>Do it right or do it all year </a:t>
            </a:r>
            <a:r>
              <a:rPr lang="en-US" dirty="0" smtClean="0">
                <a:latin typeface="Calibri" panose="020F0502020204030204" pitchFamily="34" charset="0"/>
                <a:ea typeface="Calibri" panose="020F0502020204030204" pitchFamily="34" charset="0"/>
                <a:cs typeface="Times New Roman" panose="02020603050405020304" pitchFamily="18" charset="0"/>
              </a:rPr>
              <a:t>long.</a:t>
            </a:r>
            <a:br>
              <a:rPr lang="en-US" dirty="0" smtClean="0">
                <a:latin typeface="Calibri" panose="020F0502020204030204" pitchFamily="34" charset="0"/>
                <a:ea typeface="Calibri" panose="020F0502020204030204" pitchFamily="34" charset="0"/>
                <a:cs typeface="Times New Roman" panose="02020603050405020304" pitchFamily="18" charset="0"/>
              </a:rPr>
            </a:br>
            <a:r>
              <a:rPr lang="en-US" dirty="0">
                <a:latin typeface="Calibri" panose="020F0502020204030204" pitchFamily="34" charset="0"/>
                <a:ea typeface="Calibri" panose="020F0502020204030204" pitchFamily="34" charset="0"/>
                <a:cs typeface="Times New Roman" panose="02020603050405020304" pitchFamily="18" charset="0"/>
              </a:rPr>
              <a:t/>
            </a:r>
            <a:br>
              <a:rPr lang="en-US" dirty="0">
                <a:latin typeface="Calibri" panose="020F0502020204030204" pitchFamily="34" charset="0"/>
                <a:ea typeface="Calibri" panose="020F0502020204030204" pitchFamily="34" charset="0"/>
                <a:cs typeface="Times New Roman" panose="02020603050405020304" pitchFamily="18" charset="0"/>
              </a:rPr>
            </a:br>
            <a:r>
              <a:rPr lang="en-US" dirty="0" smtClean="0">
                <a:latin typeface="Calibri" panose="020F0502020204030204" pitchFamily="34" charset="0"/>
                <a:ea typeface="Calibri" panose="020F0502020204030204" pitchFamily="34" charset="0"/>
                <a:cs typeface="Times New Roman" panose="02020603050405020304" pitchFamily="18" charset="0"/>
              </a:rPr>
              <a:t/>
            </a:r>
            <a:br>
              <a:rPr lang="en-US" dirty="0" smtClean="0">
                <a:latin typeface="Calibri" panose="020F0502020204030204" pitchFamily="34" charset="0"/>
                <a:ea typeface="Calibri" panose="020F0502020204030204" pitchFamily="34" charset="0"/>
                <a:cs typeface="Times New Roman" panose="02020603050405020304" pitchFamily="18" charset="0"/>
              </a:rPr>
            </a:br>
            <a:r>
              <a:rPr lang="en-US" dirty="0">
                <a:latin typeface="Calibri" panose="020F0502020204030204" pitchFamily="34" charset="0"/>
                <a:ea typeface="Calibri" panose="020F0502020204030204" pitchFamily="34" charset="0"/>
                <a:cs typeface="Times New Roman" panose="02020603050405020304" pitchFamily="18" charset="0"/>
              </a:rPr>
              <a:t/>
            </a:r>
            <a:br>
              <a:rPr lang="en-US" dirty="0">
                <a:latin typeface="Calibri" panose="020F0502020204030204" pitchFamily="34" charset="0"/>
                <a:ea typeface="Calibri" panose="020F0502020204030204" pitchFamily="34" charset="0"/>
                <a:cs typeface="Times New Roman" panose="02020603050405020304" pitchFamily="18" charset="0"/>
              </a:rPr>
            </a:br>
            <a:r>
              <a:rPr lang="en-US" dirty="0" smtClean="0">
                <a:latin typeface="Calibri" panose="020F0502020204030204" pitchFamily="34" charset="0"/>
                <a:ea typeface="Calibri" panose="020F0502020204030204" pitchFamily="34" charset="0"/>
                <a:cs typeface="Times New Roman" panose="02020603050405020304" pitchFamily="18" charset="0"/>
              </a:rPr>
              <a:t/>
            </a:r>
            <a:br>
              <a:rPr lang="en-US" dirty="0" smtClean="0">
                <a:latin typeface="Calibri" panose="020F0502020204030204" pitchFamily="34" charset="0"/>
                <a:ea typeface="Calibri" panose="020F0502020204030204" pitchFamily="34" charset="0"/>
                <a:cs typeface="Times New Roman" panose="02020603050405020304" pitchFamily="18" charset="0"/>
              </a:rPr>
            </a:b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299" y="2252662"/>
            <a:ext cx="4103984" cy="2721120"/>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5182" y="2057400"/>
            <a:ext cx="3810000" cy="2743200"/>
          </a:xfrm>
          <a:prstGeom prst="rect">
            <a:avLst/>
          </a:prstGeom>
        </p:spPr>
      </p:pic>
      <p:pic>
        <p:nvPicPr>
          <p:cNvPr id="5" name="Picture 4">
            <a:hlinkClick r:id="rId4" action="ppaction://hlinkfile"/>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42387" y="1729345"/>
            <a:ext cx="3249613" cy="3615767"/>
          </a:xfrm>
          <a:prstGeom prst="rect">
            <a:avLst/>
          </a:prstGeom>
        </p:spPr>
      </p:pic>
    </p:spTree>
    <p:extLst>
      <p:ext uri="{BB962C8B-B14F-4D97-AF65-F5344CB8AC3E}">
        <p14:creationId xmlns:p14="http://schemas.microsoft.com/office/powerpoint/2010/main" val="69079137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Never do anything that students are thoroughly capable of doing for themselves</a:t>
            </a:r>
            <a:br>
              <a:rPr lang="en-US" dirty="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3634" y="2403330"/>
            <a:ext cx="3476038" cy="2617094"/>
          </a:xfrm>
          <a:prstGeom prst="rect">
            <a:avLst/>
          </a:prstGeom>
        </p:spPr>
      </p:pic>
      <p:pic>
        <p:nvPicPr>
          <p:cNvPr id="5" name="Picture 4">
            <a:hlinkClick r:id="rId3" action="ppaction://hlinkfile"/>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42387" y="1769985"/>
            <a:ext cx="3249613" cy="3615767"/>
          </a:xfrm>
          <a:prstGeom prst="rect">
            <a:avLst/>
          </a:prstGeom>
        </p:spPr>
      </p:pic>
    </p:spTree>
    <p:extLst>
      <p:ext uri="{BB962C8B-B14F-4D97-AF65-F5344CB8AC3E}">
        <p14:creationId xmlns:p14="http://schemas.microsoft.com/office/powerpoint/2010/main" val="172532288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33054" y="374072"/>
            <a:ext cx="9144000" cy="933018"/>
          </a:xfrm>
        </p:spPr>
        <p:txBody>
          <a:bodyPr>
            <a:normAutofit fontScale="90000"/>
          </a:bodyPr>
          <a:lstStyle/>
          <a:p>
            <a:r>
              <a:rPr lang="en-US" sz="4400" dirty="0" smtClean="0"/>
              <a:t>Explicitly teach, practice, reinforce</a:t>
            </a:r>
            <a:endParaRPr lang="en-US" sz="44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3831" y="1421325"/>
            <a:ext cx="3800475" cy="120015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3912" y="4744749"/>
            <a:ext cx="2619375" cy="1857375"/>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64960" y="4744748"/>
            <a:ext cx="2619375" cy="1857375"/>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06008" y="3906982"/>
            <a:ext cx="1808927" cy="2457782"/>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82251" y="4637098"/>
            <a:ext cx="1704109" cy="1965025"/>
          </a:xfrm>
          <a:prstGeom prst="rect">
            <a:avLst/>
          </a:prstGeom>
        </p:spPr>
      </p:pic>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48452" y="1416845"/>
            <a:ext cx="2286000" cy="3432048"/>
          </a:xfrm>
          <a:prstGeom prst="rect">
            <a:avLst/>
          </a:prstGeom>
        </p:spPr>
      </p:pic>
      <p:pic>
        <p:nvPicPr>
          <p:cNvPr id="12" name="Pictur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496062" y="2621475"/>
            <a:ext cx="2209800" cy="1866900"/>
          </a:xfrm>
          <a:prstGeom prst="rect">
            <a:avLst/>
          </a:prstGeom>
        </p:spPr>
      </p:pic>
      <p:pic>
        <p:nvPicPr>
          <p:cNvPr id="13" name="Picture 1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71893" y="1184731"/>
            <a:ext cx="3171394" cy="2395415"/>
          </a:xfrm>
          <a:prstGeom prst="rect">
            <a:avLst/>
          </a:prstGeom>
        </p:spPr>
      </p:pic>
    </p:spTree>
    <p:extLst>
      <p:ext uri="{BB962C8B-B14F-4D97-AF65-F5344CB8AC3E}">
        <p14:creationId xmlns:p14="http://schemas.microsoft.com/office/powerpoint/2010/main" val="67590714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05891" y="498763"/>
            <a:ext cx="7342909" cy="369332"/>
          </a:xfrm>
          <a:prstGeom prst="rect">
            <a:avLst/>
          </a:prstGeom>
          <a:noFill/>
        </p:spPr>
        <p:txBody>
          <a:bodyPr wrap="square" rtlCol="0">
            <a:spAutoFit/>
          </a:bodyPr>
          <a:lstStyle/>
          <a:p>
            <a:pPr algn="ctr"/>
            <a:r>
              <a:rPr lang="en-US" b="1" dirty="0" smtClean="0"/>
              <a:t>Areas around the classroom</a:t>
            </a:r>
            <a:endParaRPr lang="en-US" b="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10946" y="118030"/>
            <a:ext cx="3421939" cy="3421939"/>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32100" y="3539969"/>
            <a:ext cx="3581545" cy="318713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84563" y="1545113"/>
            <a:ext cx="4842164" cy="3631623"/>
          </a:xfrm>
          <a:prstGeom prst="rect">
            <a:avLst/>
          </a:prstGeom>
        </p:spPr>
      </p:pic>
    </p:spTree>
    <p:extLst>
      <p:ext uri="{BB962C8B-B14F-4D97-AF65-F5344CB8AC3E}">
        <p14:creationId xmlns:p14="http://schemas.microsoft.com/office/powerpoint/2010/main" val="152972516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Teach, Okay!</a:t>
            </a:r>
            <a:endParaRPr lang="en-US" sz="3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2571" y="1930400"/>
            <a:ext cx="5044751" cy="3610150"/>
          </a:xfrm>
          <a:prstGeom prst="rect">
            <a:avLst/>
          </a:prstGeom>
        </p:spPr>
      </p:pic>
    </p:spTree>
    <p:extLst>
      <p:ext uri="{BB962C8B-B14F-4D97-AF65-F5344CB8AC3E}">
        <p14:creationId xmlns:p14="http://schemas.microsoft.com/office/powerpoint/2010/main" val="8134907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3588" y="581891"/>
            <a:ext cx="8596668" cy="1320800"/>
          </a:xfrm>
        </p:spPr>
        <p:txBody>
          <a:bodyPr/>
          <a:lstStyle/>
          <a:p>
            <a:r>
              <a:rPr lang="en-US" dirty="0" smtClean="0"/>
              <a:t>Preferred Activity Time</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43588" y="1663339"/>
            <a:ext cx="5486399" cy="3883630"/>
          </a:xfrm>
        </p:spPr>
      </p:pic>
    </p:spTree>
    <p:extLst>
      <p:ext uri="{BB962C8B-B14F-4D97-AF65-F5344CB8AC3E}">
        <p14:creationId xmlns:p14="http://schemas.microsoft.com/office/powerpoint/2010/main" val="352613509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Teach, Okay!</a:t>
            </a:r>
            <a:endParaRPr lang="en-US" sz="3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2571" y="1930400"/>
            <a:ext cx="5044751" cy="3610150"/>
          </a:xfrm>
          <a:prstGeom prst="rect">
            <a:avLst/>
          </a:prstGeom>
        </p:spPr>
      </p:pic>
    </p:spTree>
    <p:extLst>
      <p:ext uri="{BB962C8B-B14F-4D97-AF65-F5344CB8AC3E}">
        <p14:creationId xmlns:p14="http://schemas.microsoft.com/office/powerpoint/2010/main" val="14277305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873760"/>
            <a:ext cx="8596668" cy="5811519"/>
          </a:xfrm>
        </p:spPr>
        <p:txBody>
          <a:bodyPr>
            <a:normAutofit lnSpcReduction="10000"/>
          </a:bodyPr>
          <a:lstStyle/>
          <a:p>
            <a:pPr lvl="0">
              <a:buFont typeface="+mj-lt"/>
              <a:buAutoNum type="arabicPeriod"/>
            </a:pPr>
            <a:r>
              <a:rPr lang="en-US" sz="2400" dirty="0"/>
              <a:t>The longer we talk, the more students we lose.</a:t>
            </a:r>
          </a:p>
          <a:p>
            <a:pPr lvl="0">
              <a:buFont typeface="+mj-lt"/>
              <a:buAutoNum type="arabicPeriod"/>
            </a:pPr>
            <a:r>
              <a:rPr lang="en-US" sz="2400" dirty="0"/>
              <a:t>I cannot manage students if I cannot manage my own behavior.</a:t>
            </a:r>
          </a:p>
          <a:p>
            <a:pPr lvl="0">
              <a:buFont typeface="+mj-lt"/>
              <a:buAutoNum type="arabicPeriod"/>
            </a:pPr>
            <a:r>
              <a:rPr lang="en-US" sz="2400" dirty="0"/>
              <a:t>A predictable opponent  is already half defeated.</a:t>
            </a:r>
          </a:p>
          <a:p>
            <a:pPr lvl="0">
              <a:buFont typeface="+mj-lt"/>
              <a:buAutoNum type="arabicPeriod"/>
            </a:pPr>
            <a:r>
              <a:rPr lang="en-US" sz="2400" dirty="0"/>
              <a:t>Do it right or do it all year long.</a:t>
            </a:r>
          </a:p>
          <a:p>
            <a:pPr lvl="0">
              <a:buFont typeface="+mj-lt"/>
              <a:buAutoNum type="arabicPeriod"/>
            </a:pPr>
            <a:r>
              <a:rPr lang="en-US" sz="2400" dirty="0"/>
              <a:t>Never do anything that students are thoroughly capable of doing for themselves.</a:t>
            </a:r>
          </a:p>
          <a:p>
            <a:pPr lvl="0">
              <a:buFont typeface="+mj-lt"/>
              <a:buAutoNum type="arabicPeriod"/>
            </a:pPr>
            <a:r>
              <a:rPr lang="en-US" sz="2400" dirty="0"/>
              <a:t>There are no degrees of consistency.</a:t>
            </a:r>
          </a:p>
          <a:p>
            <a:pPr lvl="0">
              <a:buFont typeface="+mj-lt"/>
              <a:buAutoNum type="arabicPeriod"/>
            </a:pPr>
            <a:r>
              <a:rPr lang="en-US" sz="2400" dirty="0"/>
              <a:t>Body language is the language of thoughts, feelings and intentions.</a:t>
            </a:r>
          </a:p>
          <a:p>
            <a:pPr lvl="0">
              <a:buFont typeface="+mj-lt"/>
              <a:buAutoNum type="arabicPeriod"/>
            </a:pPr>
            <a:r>
              <a:rPr lang="en-US" sz="2400" dirty="0"/>
              <a:t>Never use punishment to manage a behavior that you could have managed with your body.</a:t>
            </a:r>
          </a:p>
          <a:p>
            <a:pPr lvl="0">
              <a:buFont typeface="+mj-lt"/>
              <a:buAutoNum type="arabicPeriod"/>
            </a:pPr>
            <a:r>
              <a:rPr lang="en-US" sz="2400" dirty="0"/>
              <a:t>Discipline before instruction.</a:t>
            </a:r>
          </a:p>
          <a:p>
            <a:endParaRPr lang="en-US" dirty="0"/>
          </a:p>
        </p:txBody>
      </p:sp>
    </p:spTree>
    <p:extLst>
      <p:ext uri="{BB962C8B-B14F-4D97-AF65-F5344CB8AC3E}">
        <p14:creationId xmlns:p14="http://schemas.microsoft.com/office/powerpoint/2010/main" val="254333578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 and Response to Gain Attention!</a:t>
            </a:r>
            <a:endParaRPr lang="en-US" dirty="0"/>
          </a:p>
        </p:txBody>
      </p:sp>
      <p:sp>
        <p:nvSpPr>
          <p:cNvPr id="3" name="Content Placeholder 2"/>
          <p:cNvSpPr>
            <a:spLocks noGrp="1"/>
          </p:cNvSpPr>
          <p:nvPr>
            <p:ph idx="1"/>
          </p:nvPr>
        </p:nvSpPr>
        <p:spPr/>
        <p:txBody>
          <a:bodyPr/>
          <a:lstStyle/>
          <a:p>
            <a:pPr marL="0" indent="0">
              <a:buNone/>
            </a:pPr>
            <a:r>
              <a:rPr lang="en-US" b="1" dirty="0" smtClean="0"/>
              <a:t>Peanut Butter and Jelly Time</a:t>
            </a:r>
          </a:p>
          <a:p>
            <a:pPr marL="0" indent="0">
              <a:buNone/>
            </a:pPr>
            <a:r>
              <a:rPr lang="en-US" b="1" dirty="0" smtClean="0"/>
              <a:t>Hocus Pocus Everybody focus</a:t>
            </a:r>
          </a:p>
          <a:p>
            <a:pPr marL="0" indent="0">
              <a:buNone/>
            </a:pPr>
            <a:r>
              <a:rPr lang="en-US" b="1" dirty="0" smtClean="0"/>
              <a:t>Winner Winner Chicken Dinner</a:t>
            </a:r>
          </a:p>
          <a:p>
            <a:pPr marL="0" indent="0">
              <a:buNone/>
            </a:pPr>
            <a:r>
              <a:rPr lang="en-US" b="1" dirty="0" smtClean="0"/>
              <a:t>To infinity and Beyond</a:t>
            </a:r>
          </a:p>
          <a:p>
            <a:pPr marL="0" indent="0">
              <a:buNone/>
            </a:pPr>
            <a:r>
              <a:rPr lang="en-US" b="1" dirty="0" smtClean="0"/>
              <a:t>Mac and Cheese Every Body Freeze</a:t>
            </a:r>
          </a:p>
          <a:p>
            <a:pPr marL="0" indent="0">
              <a:buNone/>
            </a:pPr>
            <a:r>
              <a:rPr lang="en-US" b="1" dirty="0" smtClean="0"/>
              <a:t>Red Robin, Ymmmmm</a:t>
            </a:r>
          </a:p>
          <a:p>
            <a:pPr marL="0" indent="0">
              <a:buNone/>
            </a:pPr>
            <a:r>
              <a:rPr lang="en-US" b="1" dirty="0" smtClean="0"/>
              <a:t>Scooby Scooby Do, Where You?</a:t>
            </a:r>
          </a:p>
          <a:p>
            <a:pPr marL="0" indent="0">
              <a:buNone/>
            </a:pPr>
            <a:r>
              <a:rPr lang="en-US" b="1" dirty="0" smtClean="0"/>
              <a:t>Whoop, There it is</a:t>
            </a:r>
            <a:endParaRPr lang="en-US" b="1" dirty="0"/>
          </a:p>
        </p:txBody>
      </p:sp>
    </p:spTree>
    <p:extLst>
      <p:ext uri="{BB962C8B-B14F-4D97-AF65-F5344CB8AC3E}">
        <p14:creationId xmlns:p14="http://schemas.microsoft.com/office/powerpoint/2010/main" val="242532815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Jobs/checkbook</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379919">
            <a:off x="5484176" y="395350"/>
            <a:ext cx="4762500" cy="3571875"/>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266191">
            <a:off x="532769" y="2179029"/>
            <a:ext cx="4077181" cy="2675650"/>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1224" t="46846" r="-1224" b="3320"/>
          <a:stretch/>
        </p:blipFill>
        <p:spPr>
          <a:xfrm>
            <a:off x="995941" y="5103308"/>
            <a:ext cx="3048000" cy="140027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58138" y="4755645"/>
            <a:ext cx="3495870" cy="1747935"/>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86800" y="4755644"/>
            <a:ext cx="2791841" cy="1747935"/>
          </a:xfrm>
          <a:prstGeom prst="rect">
            <a:avLst/>
          </a:prstGeom>
        </p:spPr>
      </p:pic>
    </p:spTree>
    <p:extLst>
      <p:ext uri="{BB962C8B-B14F-4D97-AF65-F5344CB8AC3E}">
        <p14:creationId xmlns:p14="http://schemas.microsoft.com/office/powerpoint/2010/main" val="8197009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 Management System</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5448" y="1725126"/>
            <a:ext cx="6096000" cy="3648075"/>
          </a:xfrm>
        </p:spPr>
      </p:pic>
      <p:sp>
        <p:nvSpPr>
          <p:cNvPr id="5" name="TextBox 4"/>
          <p:cNvSpPr txBox="1"/>
          <p:nvPr/>
        </p:nvSpPr>
        <p:spPr>
          <a:xfrm>
            <a:off x="7165910" y="1930400"/>
            <a:ext cx="2463282" cy="2308324"/>
          </a:xfrm>
          <a:prstGeom prst="rect">
            <a:avLst/>
          </a:prstGeom>
          <a:noFill/>
        </p:spPr>
        <p:txBody>
          <a:bodyPr wrap="square" rtlCol="0">
            <a:spAutoFit/>
          </a:bodyPr>
          <a:lstStyle/>
          <a:p>
            <a:pPr marL="285750" indent="-285750">
              <a:buFont typeface="Arial" panose="020B0604020202020204" pitchFamily="34" charset="0"/>
              <a:buChar char="•"/>
            </a:pPr>
            <a:r>
              <a:rPr lang="en-US" dirty="0" smtClean="0"/>
              <a:t>Preset rewards</a:t>
            </a:r>
          </a:p>
          <a:p>
            <a:pPr marL="285750" indent="-285750">
              <a:buFont typeface="Arial" panose="020B0604020202020204" pitchFamily="34" charset="0"/>
              <a:buChar char="•"/>
            </a:pPr>
            <a:r>
              <a:rPr lang="en-US" dirty="0" smtClean="0"/>
              <a:t>Can change</a:t>
            </a:r>
          </a:p>
          <a:p>
            <a:pPr marL="285750" indent="-285750">
              <a:buFont typeface="Arial" panose="020B0604020202020204" pitchFamily="34" charset="0"/>
              <a:buChar char="•"/>
            </a:pPr>
            <a:r>
              <a:rPr lang="en-US" dirty="0" smtClean="0"/>
              <a:t>Student can receive reward in the moment.</a:t>
            </a:r>
          </a:p>
          <a:p>
            <a:pPr marL="285750" indent="-285750">
              <a:buFont typeface="Arial" panose="020B0604020202020204" pitchFamily="34" charset="0"/>
              <a:buChar char="•"/>
            </a:pPr>
            <a:r>
              <a:rPr lang="en-US" dirty="0" smtClean="0"/>
              <a:t>Pick something that is cheap and easy!</a:t>
            </a:r>
            <a:endParaRPr lang="en-US" dirty="0"/>
          </a:p>
        </p:txBody>
      </p:sp>
    </p:spTree>
    <p:extLst>
      <p:ext uri="{BB962C8B-B14F-4D97-AF65-F5344CB8AC3E}">
        <p14:creationId xmlns:p14="http://schemas.microsoft.com/office/powerpoint/2010/main" val="319318236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Teach Like a </a:t>
            </a:r>
            <a:r>
              <a:rPr lang="en-US" dirty="0" smtClean="0"/>
              <a:t>Champion- 100%</a:t>
            </a:r>
            <a:endParaRPr lang="en-US" dirty="0"/>
          </a:p>
        </p:txBody>
      </p:sp>
      <p:sp>
        <p:nvSpPr>
          <p:cNvPr id="3" name="Content Placeholder 2"/>
          <p:cNvSpPr>
            <a:spLocks noGrp="1"/>
          </p:cNvSpPr>
          <p:nvPr>
            <p:ph idx="1"/>
          </p:nvPr>
        </p:nvSpPr>
        <p:spPr/>
        <p:txBody>
          <a:bodyPr/>
          <a:lstStyle/>
          <a:p>
            <a:endParaRPr lang="en-US" dirty="0"/>
          </a:p>
          <a:p>
            <a:endParaRPr lang="en-US" dirty="0"/>
          </a:p>
        </p:txBody>
      </p:sp>
      <p:pic>
        <p:nvPicPr>
          <p:cNvPr id="5" name="Picture 4">
            <a:hlinkClick r:id="rId3" action="ppaction://hlinkfile"/>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96865" y="1930400"/>
            <a:ext cx="2857500" cy="3810000"/>
          </a:xfrm>
          <a:prstGeom prst="rect">
            <a:avLst/>
          </a:prstGeom>
        </p:spPr>
      </p:pic>
    </p:spTree>
    <p:extLst>
      <p:ext uri="{BB962C8B-B14F-4D97-AF65-F5344CB8AC3E}">
        <p14:creationId xmlns:p14="http://schemas.microsoft.com/office/powerpoint/2010/main" val="79104488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15543" y="2897356"/>
            <a:ext cx="6096000" cy="923330"/>
          </a:xfrm>
          <a:prstGeom prst="rect">
            <a:avLst/>
          </a:prstGeom>
        </p:spPr>
        <p:txBody>
          <a:bodyPr>
            <a:spAutoFit/>
          </a:bodyPr>
          <a:lstStyle/>
          <a:p>
            <a:r>
              <a:rPr lang="en-US" dirty="0" smtClean="0">
                <a:hlinkClick r:id="rId2"/>
              </a:rPr>
              <a:t>http://www.howcast.com/videos/517346-How-to-Use-Nonverbal-Interventions-Classroom-Management</a:t>
            </a:r>
            <a:endParaRPr lang="en-US" dirty="0" smtClean="0"/>
          </a:p>
          <a:p>
            <a:endParaRPr lang="en-US" dirty="0"/>
          </a:p>
        </p:txBody>
      </p:sp>
      <p:sp>
        <p:nvSpPr>
          <p:cNvPr id="3" name="TextBox 2"/>
          <p:cNvSpPr txBox="1"/>
          <p:nvPr/>
        </p:nvSpPr>
        <p:spPr>
          <a:xfrm>
            <a:off x="1754155" y="615819"/>
            <a:ext cx="7389845" cy="646331"/>
          </a:xfrm>
          <a:prstGeom prst="rect">
            <a:avLst/>
          </a:prstGeom>
          <a:noFill/>
        </p:spPr>
        <p:txBody>
          <a:bodyPr wrap="square" rtlCol="0">
            <a:spAutoFit/>
          </a:bodyPr>
          <a:lstStyle/>
          <a:p>
            <a:r>
              <a:rPr lang="en-US" sz="3600" dirty="0" smtClean="0"/>
              <a:t>Conscious Classroom Management</a:t>
            </a:r>
            <a:endParaRPr lang="en-US" sz="36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1724" y="1262150"/>
            <a:ext cx="3520368" cy="4481699"/>
          </a:xfrm>
          <a:prstGeom prst="rect">
            <a:avLst/>
          </a:prstGeom>
        </p:spPr>
      </p:pic>
    </p:spTree>
    <p:extLst>
      <p:ext uri="{BB962C8B-B14F-4D97-AF65-F5344CB8AC3E}">
        <p14:creationId xmlns:p14="http://schemas.microsoft.com/office/powerpoint/2010/main" val="393519149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Teach, Okay! </a:t>
            </a: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2571" y="1930400"/>
            <a:ext cx="5044751" cy="3610150"/>
          </a:xfrm>
          <a:prstGeom prst="rect">
            <a:avLst/>
          </a:prstGeom>
        </p:spPr>
      </p:pic>
    </p:spTree>
    <p:extLst>
      <p:ext uri="{BB962C8B-B14F-4D97-AF65-F5344CB8AC3E}">
        <p14:creationId xmlns:p14="http://schemas.microsoft.com/office/powerpoint/2010/main" val="108409733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219" y="2569029"/>
            <a:ext cx="8596668" cy="1320800"/>
          </a:xfrm>
        </p:spPr>
        <p:txBody>
          <a:bodyPr/>
          <a:lstStyle/>
          <a:p>
            <a:r>
              <a:rPr lang="en-US" dirty="0" smtClean="0"/>
              <a:t>There are no degrees of consistency</a:t>
            </a:r>
            <a:endParaRPr lang="en-US" dirty="0"/>
          </a:p>
        </p:txBody>
      </p:sp>
      <p:pic>
        <p:nvPicPr>
          <p:cNvPr id="3" name="Picture 2">
            <a:hlinkClick r:id="rId3" action="ppaction://hlinkfile"/>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42387" y="1729345"/>
            <a:ext cx="3249613" cy="3615767"/>
          </a:xfrm>
          <a:prstGeom prst="rect">
            <a:avLst/>
          </a:prstGeom>
        </p:spPr>
      </p:pic>
    </p:spTree>
    <p:extLst>
      <p:ext uri="{BB962C8B-B14F-4D97-AF65-F5344CB8AC3E}">
        <p14:creationId xmlns:p14="http://schemas.microsoft.com/office/powerpoint/2010/main" val="339381710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35464509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Cards</a:t>
            </a:r>
            <a:endParaRPr lang="en-US" dirty="0"/>
          </a:p>
        </p:txBody>
      </p:sp>
      <p:sp>
        <p:nvSpPr>
          <p:cNvPr id="3" name="Content Placeholder 2"/>
          <p:cNvSpPr>
            <a:spLocks noGrp="1"/>
          </p:cNvSpPr>
          <p:nvPr>
            <p:ph idx="1"/>
          </p:nvPr>
        </p:nvSpPr>
        <p:spPr/>
        <p:txBody>
          <a:bodyPr>
            <a:norm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a:p>
        </p:txBody>
      </p:sp>
      <p:pic>
        <p:nvPicPr>
          <p:cNvPr id="4" name="Picture 3"/>
          <p:cNvPicPr>
            <a:picLocks noChangeAspect="1"/>
          </p:cNvPicPr>
          <p:nvPr/>
        </p:nvPicPr>
        <p:blipFill rotWithShape="1">
          <a:blip r:embed="rId3"/>
          <a:srcRect l="24924" t="19047" r="58645" b="46171"/>
          <a:stretch/>
        </p:blipFill>
        <p:spPr>
          <a:xfrm>
            <a:off x="677334" y="1690687"/>
            <a:ext cx="2137894" cy="2544371"/>
          </a:xfrm>
          <a:prstGeom prst="rect">
            <a:avLst/>
          </a:prstGeom>
        </p:spPr>
      </p:pic>
      <p:pic>
        <p:nvPicPr>
          <p:cNvPr id="5" name="Picture 4"/>
          <p:cNvPicPr>
            <a:picLocks noChangeAspect="1"/>
          </p:cNvPicPr>
          <p:nvPr/>
        </p:nvPicPr>
        <p:blipFill rotWithShape="1">
          <a:blip r:embed="rId3"/>
          <a:srcRect l="41391" t="19047" r="43637" b="46171"/>
          <a:stretch/>
        </p:blipFill>
        <p:spPr>
          <a:xfrm>
            <a:off x="2767398" y="1744064"/>
            <a:ext cx="1948069" cy="2544371"/>
          </a:xfrm>
          <a:prstGeom prst="rect">
            <a:avLst/>
          </a:prstGeom>
        </p:spPr>
      </p:pic>
      <p:pic>
        <p:nvPicPr>
          <p:cNvPr id="6" name="Picture 5"/>
          <p:cNvPicPr>
            <a:picLocks noChangeAspect="1"/>
          </p:cNvPicPr>
          <p:nvPr/>
        </p:nvPicPr>
        <p:blipFill rotWithShape="1">
          <a:blip r:embed="rId3"/>
          <a:srcRect l="57437" t="19047" r="27366" b="46171"/>
          <a:stretch/>
        </p:blipFill>
        <p:spPr>
          <a:xfrm>
            <a:off x="4715467" y="1744063"/>
            <a:ext cx="1977374" cy="2544371"/>
          </a:xfrm>
          <a:prstGeom prst="rect">
            <a:avLst/>
          </a:prstGeom>
        </p:spPr>
      </p:pic>
      <p:pic>
        <p:nvPicPr>
          <p:cNvPr id="7" name="Picture 6"/>
          <p:cNvPicPr>
            <a:picLocks noChangeAspect="1"/>
          </p:cNvPicPr>
          <p:nvPr/>
        </p:nvPicPr>
        <p:blipFill rotWithShape="1">
          <a:blip r:embed="rId4"/>
          <a:srcRect l="26167" t="38814" r="58759" b="28940"/>
          <a:stretch/>
        </p:blipFill>
        <p:spPr>
          <a:xfrm>
            <a:off x="6595009" y="1876171"/>
            <a:ext cx="1961323" cy="2358887"/>
          </a:xfrm>
          <a:prstGeom prst="rect">
            <a:avLst/>
          </a:prstGeom>
        </p:spPr>
      </p:pic>
      <p:pic>
        <p:nvPicPr>
          <p:cNvPr id="8" name="Picture 7"/>
          <p:cNvPicPr>
            <a:picLocks noChangeAspect="1"/>
          </p:cNvPicPr>
          <p:nvPr/>
        </p:nvPicPr>
        <p:blipFill rotWithShape="1">
          <a:blip r:embed="rId4"/>
          <a:srcRect l="40645" t="38814" r="43685" b="28940"/>
          <a:stretch/>
        </p:blipFill>
        <p:spPr>
          <a:xfrm>
            <a:off x="8396952" y="1876170"/>
            <a:ext cx="2038922" cy="2358887"/>
          </a:xfrm>
          <a:prstGeom prst="rect">
            <a:avLst/>
          </a:prstGeom>
        </p:spPr>
      </p:pic>
    </p:spTree>
    <p:extLst>
      <p:ext uri="{BB962C8B-B14F-4D97-AF65-F5344CB8AC3E}">
        <p14:creationId xmlns:p14="http://schemas.microsoft.com/office/powerpoint/2010/main" val="379082380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Guff Counter</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745811" y="1196392"/>
            <a:ext cx="3359232" cy="4351338"/>
          </a:xfrm>
        </p:spPr>
      </p:pic>
      <p:sp>
        <p:nvSpPr>
          <p:cNvPr id="5" name="TextBox 4"/>
          <p:cNvSpPr txBox="1"/>
          <p:nvPr/>
        </p:nvSpPr>
        <p:spPr>
          <a:xfrm>
            <a:off x="1017431" y="1996225"/>
            <a:ext cx="6709893" cy="2308324"/>
          </a:xfrm>
          <a:prstGeom prst="rect">
            <a:avLst/>
          </a:prstGeom>
          <a:noFill/>
        </p:spPr>
        <p:txBody>
          <a:bodyPr wrap="square" rtlCol="0">
            <a:spAutoFit/>
          </a:bodyPr>
          <a:lstStyle/>
          <a:p>
            <a:r>
              <a:rPr lang="en-US" dirty="0" smtClean="0"/>
              <a:t>Targets disrespectful behavior </a:t>
            </a:r>
          </a:p>
          <a:p>
            <a:pPr marL="285750" indent="-285750">
              <a:buFont typeface="Arial" panose="020B0604020202020204" pitchFamily="34" charset="0"/>
              <a:buChar char="•"/>
            </a:pPr>
            <a:r>
              <a:rPr lang="en-US" dirty="0" smtClean="0"/>
              <a:t>Back talk</a:t>
            </a:r>
          </a:p>
          <a:p>
            <a:pPr marL="285750" indent="-285750">
              <a:buFont typeface="Arial" panose="020B0604020202020204" pitchFamily="34" charset="0"/>
              <a:buChar char="•"/>
            </a:pPr>
            <a:r>
              <a:rPr lang="en-US" dirty="0" smtClean="0"/>
              <a:t>Eye rolling</a:t>
            </a:r>
          </a:p>
          <a:p>
            <a:pPr marL="285750" indent="-285750">
              <a:buFont typeface="Arial" panose="020B0604020202020204" pitchFamily="34" charset="0"/>
              <a:buChar char="•"/>
            </a:pPr>
            <a:r>
              <a:rPr lang="en-US" dirty="0" smtClean="0"/>
              <a:t>Groaning</a:t>
            </a:r>
          </a:p>
          <a:p>
            <a:endParaRPr lang="en-US" dirty="0"/>
          </a:p>
          <a:p>
            <a:r>
              <a:rPr lang="en-US" dirty="0" smtClean="0"/>
              <a:t>If hear a guff, take a point away but if class yells please stop do not take a point away! I may even give a point!</a:t>
            </a:r>
          </a:p>
          <a:p>
            <a:endParaRPr lang="en-US"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42193" y="4647373"/>
            <a:ext cx="2266950" cy="2009775"/>
          </a:xfrm>
          <a:prstGeom prst="rect">
            <a:avLst/>
          </a:prstGeom>
        </p:spPr>
      </p:pic>
    </p:spTree>
    <p:extLst>
      <p:ext uri="{BB962C8B-B14F-4D97-AF65-F5344CB8AC3E}">
        <p14:creationId xmlns:p14="http://schemas.microsoft.com/office/powerpoint/2010/main" val="1796208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0527" y="503671"/>
            <a:ext cx="10515600" cy="1325563"/>
          </a:xfrm>
        </p:spPr>
        <p:txBody>
          <a:bodyPr/>
          <a:lstStyle/>
          <a:p>
            <a:r>
              <a:rPr lang="en-US" b="1" dirty="0" smtClean="0"/>
              <a:t>Richie F. Dweebly Thunders On!</a:t>
            </a:r>
            <a:endParaRPr lang="en-US"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95248" y="1573056"/>
            <a:ext cx="3765391" cy="4509450"/>
          </a:xfrm>
        </p:spPr>
      </p:pic>
    </p:spTree>
    <p:extLst>
      <p:ext uri="{BB962C8B-B14F-4D97-AF65-F5344CB8AC3E}">
        <p14:creationId xmlns:p14="http://schemas.microsoft.com/office/powerpoint/2010/main" val="33085700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Whole Brain </a:t>
            </a:r>
            <a:r>
              <a:rPr lang="en-US" dirty="0" smtClean="0"/>
              <a:t>Teaching by Chris </a:t>
            </a:r>
            <a:r>
              <a:rPr lang="en-US" dirty="0" err="1" smtClean="0"/>
              <a:t>Biffle</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67964" y="1270000"/>
            <a:ext cx="3569412" cy="5367846"/>
          </a:xfrm>
          <a:prstGeom prst="rect">
            <a:avLst/>
          </a:prstGeom>
        </p:spPr>
      </p:pic>
    </p:spTree>
    <p:extLst>
      <p:ext uri="{BB962C8B-B14F-4D97-AF65-F5344CB8AC3E}">
        <p14:creationId xmlns:p14="http://schemas.microsoft.com/office/powerpoint/2010/main" val="2043749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7787" y="541559"/>
            <a:ext cx="7766936" cy="1646302"/>
          </a:xfrm>
        </p:spPr>
        <p:txBody>
          <a:bodyPr/>
          <a:lstStyle/>
          <a:p>
            <a:r>
              <a:rPr lang="en-US" dirty="0"/>
              <a:t>Whole Brain </a:t>
            </a:r>
            <a:r>
              <a:rPr lang="en-US" dirty="0" smtClean="0"/>
              <a:t>Teaching </a:t>
            </a:r>
            <a:endParaRPr lang="en-US" dirty="0"/>
          </a:p>
        </p:txBody>
      </p:sp>
      <p:sp>
        <p:nvSpPr>
          <p:cNvPr id="3" name="Subtitle 2"/>
          <p:cNvSpPr>
            <a:spLocks noGrp="1"/>
          </p:cNvSpPr>
          <p:nvPr>
            <p:ph type="subTitle" idx="1"/>
          </p:nvPr>
        </p:nvSpPr>
        <p:spPr/>
        <p:txBody>
          <a:bodyPr/>
          <a:lstStyle/>
          <a:p>
            <a:endParaRPr lang="en-US" dirty="0" smtClean="0"/>
          </a:p>
          <a:p>
            <a:endParaRPr lang="en-US" dirty="0"/>
          </a:p>
        </p:txBody>
      </p:sp>
      <p:pic>
        <p:nvPicPr>
          <p:cNvPr id="4" name="Picture 3">
            <a:hlinkClick r:id="rId2" action="ppaction://hlinkfile"/>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7473" y="2542028"/>
            <a:ext cx="4295904" cy="3371092"/>
          </a:xfrm>
          <a:prstGeom prst="rect">
            <a:avLst/>
          </a:prstGeom>
        </p:spPr>
      </p:pic>
    </p:spTree>
    <p:extLst>
      <p:ext uri="{BB962C8B-B14F-4D97-AF65-F5344CB8AC3E}">
        <p14:creationId xmlns:p14="http://schemas.microsoft.com/office/powerpoint/2010/main" val="5095844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90946"/>
            <a:ext cx="8596668" cy="623455"/>
          </a:xfrm>
        </p:spPr>
        <p:txBody>
          <a:bodyPr>
            <a:normAutofit fontScale="90000"/>
          </a:bodyPr>
          <a:lstStyle/>
          <a:p>
            <a:r>
              <a:rPr lang="en-US" dirty="0" smtClean="0"/>
              <a:t>Data Collection and Goal Setting</a:t>
            </a:r>
            <a:endParaRPr lang="en-US" dirty="0"/>
          </a:p>
        </p:txBody>
      </p:sp>
      <p:sp>
        <p:nvSpPr>
          <p:cNvPr id="3" name="Content Placeholder 2"/>
          <p:cNvSpPr>
            <a:spLocks noGrp="1"/>
          </p:cNvSpPr>
          <p:nvPr>
            <p:ph idx="1"/>
          </p:nvPr>
        </p:nvSpPr>
        <p:spPr>
          <a:xfrm>
            <a:off x="455661" y="914401"/>
            <a:ext cx="9270230" cy="5721926"/>
          </a:xfrm>
        </p:spPr>
        <p:txBody>
          <a:bodyPr>
            <a:normAutofit/>
          </a:bodyPr>
          <a:lstStyle/>
          <a:p>
            <a:r>
              <a:rPr lang="en-US" b="1" dirty="0"/>
              <a:t>Alphas</a:t>
            </a:r>
            <a:r>
              <a:rPr lang="en-US" dirty="0"/>
              <a:t>: Your model students. These students follow the rules every single time. Give each student in your Alpha group 4 points.</a:t>
            </a:r>
          </a:p>
          <a:p>
            <a:r>
              <a:rPr lang="en-US" b="1" dirty="0"/>
              <a:t>Go-Alongs:</a:t>
            </a:r>
            <a:r>
              <a:rPr lang="en-US" dirty="0"/>
              <a:t> These students usually "go along" with you. Sometimes, they fall a bit short of being model students. Give each Go-Along student 3 points.</a:t>
            </a:r>
          </a:p>
          <a:p>
            <a:r>
              <a:rPr lang="en-US" b="1" dirty="0"/>
              <a:t>Fence Sitters:</a:t>
            </a:r>
            <a:r>
              <a:rPr lang="en-US" dirty="0"/>
              <a:t> These are students who can be model students one day and not follow directions the next. Each Fence Sitter gets 2 points.</a:t>
            </a:r>
          </a:p>
          <a:p>
            <a:r>
              <a:rPr lang="en-US" b="1" dirty="0"/>
              <a:t>Challenging Students:</a:t>
            </a:r>
            <a:r>
              <a:rPr lang="en-US" dirty="0"/>
              <a:t> These students rarely, if ever, follow the rules in your classroom. They do not raise their hand to speak, stay on task, etc. Give each Challenging Student 1 point. </a:t>
            </a:r>
          </a:p>
          <a:p>
            <a:r>
              <a:rPr lang="en-US" b="1" dirty="0"/>
              <a:t>New Students:</a:t>
            </a:r>
            <a:r>
              <a:rPr lang="en-US" dirty="0"/>
              <a:t> New students are automatically put in the Fence Sitters category until you are ready to really assess them. </a:t>
            </a:r>
          </a:p>
          <a:p>
            <a:r>
              <a:rPr lang="en-US" b="1" dirty="0"/>
              <a:t>Leaders:</a:t>
            </a:r>
            <a:r>
              <a:rPr lang="en-US" dirty="0"/>
              <a:t> Leaders go above and beyond Alphas. They are self-managing. They are the ultimate leaders in your classroom. Your big goal is to train as many leaders as possible throughout the year. Each Leader in your room gets 5 points</a:t>
            </a:r>
            <a:r>
              <a:rPr lang="en-US" dirty="0" smtClean="0"/>
              <a:t>.</a:t>
            </a:r>
          </a:p>
          <a:p>
            <a:endParaRPr lang="en-US" dirty="0"/>
          </a:p>
          <a:p>
            <a:r>
              <a:rPr lang="en-US" sz="2800" b="1" dirty="0" smtClean="0"/>
              <a:t>MY GOAL IS TO MOVE EVERYONE UP ONE LEVEL!</a:t>
            </a:r>
            <a:endParaRPr lang="en-US" sz="2800" b="1" dirty="0"/>
          </a:p>
        </p:txBody>
      </p:sp>
    </p:spTree>
    <p:extLst>
      <p:ext uri="{BB962C8B-B14F-4D97-AF65-F5344CB8AC3E}">
        <p14:creationId xmlns:p14="http://schemas.microsoft.com/office/powerpoint/2010/main" val="672836203"/>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1993</TotalTime>
  <Words>1795</Words>
  <Application>Microsoft Office PowerPoint</Application>
  <PresentationFormat>Widescreen</PresentationFormat>
  <Paragraphs>235</Paragraphs>
  <Slides>59</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59</vt:i4>
      </vt:variant>
    </vt:vector>
  </HeadingPairs>
  <TitlesOfParts>
    <vt:vector size="65" baseType="lpstr">
      <vt:lpstr>Arial</vt:lpstr>
      <vt:lpstr>Calibri</vt:lpstr>
      <vt:lpstr>Times New Roman</vt:lpstr>
      <vt:lpstr>Trebuchet MS</vt:lpstr>
      <vt:lpstr>Wingdings 3</vt:lpstr>
      <vt:lpstr>Facet</vt:lpstr>
      <vt:lpstr>   Classroom Management and Engagement Without Tears – Yours or Theirs! </vt:lpstr>
      <vt:lpstr>PowerPoint Presentation</vt:lpstr>
      <vt:lpstr>Quotes</vt:lpstr>
      <vt:lpstr>Picking a Spokesperson</vt:lpstr>
      <vt:lpstr>PowerPoint Presentation</vt:lpstr>
      <vt:lpstr>Richie F. Dweebly Thunders On!</vt:lpstr>
      <vt:lpstr>Whole Brain Teaching by Chris Biffle</vt:lpstr>
      <vt:lpstr>Whole Brain Teaching </vt:lpstr>
      <vt:lpstr>Data Collection and Goal Setting</vt:lpstr>
      <vt:lpstr>The longer we talk, the more students we lose. </vt:lpstr>
      <vt:lpstr>Charlie Brown’ Teacher</vt:lpstr>
      <vt:lpstr>Class Yes</vt:lpstr>
      <vt:lpstr>Let’s Practice Class Yes!</vt:lpstr>
      <vt:lpstr>Teach-Okay</vt:lpstr>
      <vt:lpstr>Teach-Okay- The Listener</vt:lpstr>
      <vt:lpstr>Let’s Practice – Teach, Okay!</vt:lpstr>
      <vt:lpstr>Tickler</vt:lpstr>
      <vt:lpstr>The Five Class Rules</vt:lpstr>
      <vt:lpstr>Don’t scold, rehearse</vt:lpstr>
      <vt:lpstr>Let’s Practice – Our Rules!</vt:lpstr>
      <vt:lpstr>Class Scoreboard</vt:lpstr>
      <vt:lpstr>Let’s Practice – The Score Board!</vt:lpstr>
      <vt:lpstr>Beat the Clock Record</vt:lpstr>
      <vt:lpstr>Leaderboard</vt:lpstr>
      <vt:lpstr>Mirror</vt:lpstr>
      <vt:lpstr>Wrong Answers, Right Answers, I can’t</vt:lpstr>
      <vt:lpstr>Expert in Action!</vt:lpstr>
      <vt:lpstr>PowerPoint Presentation</vt:lpstr>
      <vt:lpstr>The most wide spread management procedure is …………………………..</vt:lpstr>
      <vt:lpstr>A predictable opponent is already half defeated.</vt:lpstr>
      <vt:lpstr>                Seating Arrangements</vt:lpstr>
      <vt:lpstr>PowerPoint Presentation</vt:lpstr>
      <vt:lpstr>PowerPoint Presentation</vt:lpstr>
      <vt:lpstr>PowerPoint Presentation</vt:lpstr>
      <vt:lpstr>PowerPoint Presentation</vt:lpstr>
      <vt:lpstr>Body language is the language of thoughts, feelings and intentions. </vt:lpstr>
      <vt:lpstr>I cannot manage students if I can manage my own behavior.</vt:lpstr>
      <vt:lpstr> “Queen Victoria”- The Regal Look!</vt:lpstr>
      <vt:lpstr>PowerPoint Presentation</vt:lpstr>
      <vt:lpstr>Never use punishment to manage a behavior that you could have managed with your body. </vt:lpstr>
      <vt:lpstr>Teach, Okay! ( What you learned about room arrangements, working the crowd and the “look”.</vt:lpstr>
      <vt:lpstr>Routines and Procedures</vt:lpstr>
      <vt:lpstr>Do it right or do it all year long.     </vt:lpstr>
      <vt:lpstr>Never do anything that students are thoroughly capable of doing for themselves </vt:lpstr>
      <vt:lpstr>Explicitly teach, practice, reinforce</vt:lpstr>
      <vt:lpstr>PowerPoint Presentation</vt:lpstr>
      <vt:lpstr>Teach, Okay!</vt:lpstr>
      <vt:lpstr>Preferred Activity Time</vt:lpstr>
      <vt:lpstr>Teach, Okay!</vt:lpstr>
      <vt:lpstr>Call and Response to Gain Attention!</vt:lpstr>
      <vt:lpstr>Jobs/checkbook</vt:lpstr>
      <vt:lpstr>Level Management System</vt:lpstr>
      <vt:lpstr>Teach Like a Champion- 100%</vt:lpstr>
      <vt:lpstr>PowerPoint Presentation</vt:lpstr>
      <vt:lpstr>Teach, Okay! </vt:lpstr>
      <vt:lpstr>There are no degrees of consistency</vt:lpstr>
      <vt:lpstr>PowerPoint Presentation</vt:lpstr>
      <vt:lpstr>Practice Cards</vt:lpstr>
      <vt:lpstr>Guff Counter</vt:lpstr>
    </vt:vector>
  </TitlesOfParts>
  <Company>Harford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Engagement</dc:title>
  <dc:creator>Gardner, Dawn</dc:creator>
  <cp:lastModifiedBy>HCPSTemp</cp:lastModifiedBy>
  <cp:revision>116</cp:revision>
  <dcterms:created xsi:type="dcterms:W3CDTF">2014-11-22T18:41:37Z</dcterms:created>
  <dcterms:modified xsi:type="dcterms:W3CDTF">2014-11-24T17:20:38Z</dcterms:modified>
</cp:coreProperties>
</file>